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4" r:id="rId6"/>
    <p:sldId id="275" r:id="rId7"/>
    <p:sldId id="260" r:id="rId8"/>
    <p:sldId id="261" r:id="rId9"/>
    <p:sldId id="276" r:id="rId10"/>
    <p:sldId id="262" r:id="rId11"/>
    <p:sldId id="277" r:id="rId12"/>
    <p:sldId id="263" r:id="rId13"/>
    <p:sldId id="264" r:id="rId14"/>
    <p:sldId id="265" r:id="rId15"/>
    <p:sldId id="278" r:id="rId16"/>
    <p:sldId id="266" r:id="rId17"/>
    <p:sldId id="279" r:id="rId18"/>
    <p:sldId id="280" r:id="rId19"/>
    <p:sldId id="281" r:id="rId20"/>
    <p:sldId id="267" r:id="rId21"/>
    <p:sldId id="268" r:id="rId22"/>
    <p:sldId id="269" r:id="rId23"/>
    <p:sldId id="282" r:id="rId24"/>
    <p:sldId id="270" r:id="rId25"/>
    <p:sldId id="283" r:id="rId26"/>
    <p:sldId id="271" r:id="rId27"/>
    <p:sldId id="284" r:id="rId28"/>
    <p:sldId id="285" r:id="rId29"/>
    <p:sldId id="286" r:id="rId30"/>
    <p:sldId id="273" r:id="rId31"/>
    <p:sldId id="272" r:id="rId3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66A"/>
    <a:srgbClr val="783AD2"/>
    <a:srgbClr val="96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13747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303920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144752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76984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312239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4460A91F-81BA-45D9-B216-C82E135D7DA4}" type="datetimeFigureOut">
              <a:rPr lang="ru-RU" smtClean="0"/>
              <a:t>14.05.2017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322689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4460A91F-81BA-45D9-B216-C82E135D7DA4}" type="datetimeFigureOut">
              <a:rPr lang="ru-RU" smtClean="0"/>
              <a:t>14.05.2017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950944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4460A91F-81BA-45D9-B216-C82E135D7DA4}" type="datetimeFigureOut">
              <a:rPr lang="ru-RU" smtClean="0"/>
              <a:t>14.05.2017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407517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460A91F-81BA-45D9-B216-C82E135D7DA4}" type="datetimeFigureOut">
              <a:rPr lang="ru-RU" smtClean="0"/>
              <a:t>14.05.2017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415529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4460A91F-81BA-45D9-B216-C82E135D7DA4}" type="datetimeFigureOut">
              <a:rPr lang="ru-RU" smtClean="0"/>
              <a:t>14.05.2017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131802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4460A91F-81BA-45D9-B216-C82E135D7DA4}" type="datetimeFigureOut">
              <a:rPr lang="ru-RU" smtClean="0"/>
              <a:t>14.05.2017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D5F59EB-8FCF-472E-8BAC-C6DA22CCC4F8}" type="slidenum">
              <a:rPr lang="ru-RU" smtClean="0"/>
              <a:t>‹#›</a:t>
            </a:fld>
            <a:endParaRPr lang="ru-RU"/>
          </a:p>
        </p:txBody>
      </p:sp>
    </p:spTree>
    <p:extLst>
      <p:ext uri="{BB962C8B-B14F-4D97-AF65-F5344CB8AC3E}">
        <p14:creationId xmlns:p14="http://schemas.microsoft.com/office/powerpoint/2010/main" val="1483572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0A91F-81BA-45D9-B216-C82E135D7DA4}" type="datetimeFigureOut">
              <a:rPr lang="ru-RU" smtClean="0"/>
              <a:t>14.05.2017</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F59EB-8FCF-472E-8BAC-C6DA22CCC4F8}" type="slidenum">
              <a:rPr lang="ru-RU" smtClean="0"/>
              <a:t>‹#›</a:t>
            </a:fld>
            <a:endParaRPr lang="ru-RU"/>
          </a:p>
        </p:txBody>
      </p:sp>
    </p:spTree>
    <p:extLst>
      <p:ext uri="{BB962C8B-B14F-4D97-AF65-F5344CB8AC3E}">
        <p14:creationId xmlns:p14="http://schemas.microsoft.com/office/powerpoint/2010/main" val="36462556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0"/>
            <a:ext cx="9144000" cy="6858000"/>
          </a:xfrm>
        </p:spPr>
        <p:txBody>
          <a:bodyPr>
            <a:normAutofit lnSpcReduction="10000"/>
          </a:bodyPr>
          <a:lstStyle/>
          <a:p>
            <a:r>
              <a:rPr lang="ru-RU" sz="2400" dirty="0" smtClean="0">
                <a:solidFill>
                  <a:schemeClr val="tx1"/>
                </a:solidFill>
                <a:latin typeface="Times New Roman" panose="02020603050405020304" pitchFamily="18" charset="0"/>
                <a:cs typeface="Times New Roman" panose="02020603050405020304" pitchFamily="18" charset="0"/>
              </a:rPr>
              <a:t>ФГАОУ ВО «Казанский (Приволжский) федеральный университет»</a:t>
            </a:r>
            <a:br>
              <a:rPr lang="ru-RU" sz="2400" dirty="0" smtClean="0">
                <a:solidFill>
                  <a:schemeClr val="tx1"/>
                </a:solidFill>
                <a:latin typeface="Times New Roman" panose="02020603050405020304" pitchFamily="18" charset="0"/>
                <a:cs typeface="Times New Roman" panose="02020603050405020304" pitchFamily="18" charset="0"/>
              </a:rPr>
            </a:br>
            <a:r>
              <a:rPr lang="ru-RU" sz="2400" dirty="0" smtClean="0">
                <a:solidFill>
                  <a:schemeClr val="tx1"/>
                </a:solidFill>
                <a:latin typeface="Times New Roman" panose="02020603050405020304" pitchFamily="18" charset="0"/>
                <a:cs typeface="Times New Roman" panose="02020603050405020304" pitchFamily="18" charset="0"/>
              </a:rPr>
              <a:t>Институт психологии и образования</a:t>
            </a:r>
            <a:br>
              <a:rPr lang="ru-RU" sz="2400" dirty="0" smtClean="0">
                <a:solidFill>
                  <a:schemeClr val="tx1"/>
                </a:solidFill>
                <a:latin typeface="Times New Roman" panose="02020603050405020304" pitchFamily="18" charset="0"/>
                <a:cs typeface="Times New Roman" panose="02020603050405020304" pitchFamily="18" charset="0"/>
              </a:rPr>
            </a:br>
            <a:r>
              <a:rPr lang="ru-RU" sz="2400" dirty="0" smtClean="0">
                <a:solidFill>
                  <a:schemeClr val="tx1"/>
                </a:solidFill>
                <a:latin typeface="Times New Roman" panose="02020603050405020304" pitchFamily="18" charset="0"/>
                <a:cs typeface="Times New Roman" panose="02020603050405020304" pitchFamily="18" charset="0"/>
              </a:rPr>
              <a:t>Кафедра методологии обучения и воспитания </a:t>
            </a:r>
            <a:br>
              <a:rPr lang="ru-RU" sz="2400" dirty="0" smtClean="0">
                <a:solidFill>
                  <a:schemeClr val="tx1"/>
                </a:solidFill>
                <a:latin typeface="Times New Roman" panose="02020603050405020304" pitchFamily="18" charset="0"/>
                <a:cs typeface="Times New Roman" panose="02020603050405020304" pitchFamily="18" charset="0"/>
              </a:rPr>
            </a:br>
            <a:endParaRPr lang="ru-RU" sz="2400" dirty="0" smtClean="0">
              <a:solidFill>
                <a:schemeClr val="tx1"/>
              </a:solidFill>
              <a:latin typeface="Times New Roman" panose="02020603050405020304" pitchFamily="18" charset="0"/>
              <a:cs typeface="Times New Roman" panose="02020603050405020304" pitchFamily="18" charset="0"/>
            </a:endParaRPr>
          </a:p>
          <a:p>
            <a:endParaRPr lang="ru-RU" sz="2400" dirty="0" smtClean="0">
              <a:solidFill>
                <a:schemeClr val="tx1"/>
              </a:solidFill>
              <a:latin typeface="Times New Roman" panose="02020603050405020304" pitchFamily="18" charset="0"/>
              <a:cs typeface="Times New Roman" panose="02020603050405020304" pitchFamily="18" charset="0"/>
            </a:endParaRPr>
          </a:p>
          <a:p>
            <a:r>
              <a:rPr lang="ru-RU" sz="2400" b="1" dirty="0" smtClean="0">
                <a:solidFill>
                  <a:schemeClr val="tx1"/>
                </a:solidFill>
                <a:latin typeface="Times New Roman" panose="02020603050405020304" pitchFamily="18" charset="0"/>
                <a:cs typeface="Times New Roman" panose="02020603050405020304" pitchFamily="18" charset="0"/>
              </a:rPr>
              <a:t>Предмет: История педагогики и образования.</a:t>
            </a:r>
          </a:p>
          <a:p>
            <a:endParaRPr lang="ru-RU" sz="2400" b="1" dirty="0" smtClean="0">
              <a:solidFill>
                <a:schemeClr val="tx1"/>
              </a:solidFill>
              <a:latin typeface="Times New Roman" panose="02020603050405020304" pitchFamily="18" charset="0"/>
              <a:cs typeface="Times New Roman" panose="02020603050405020304" pitchFamily="18" charset="0"/>
            </a:endParaRPr>
          </a:p>
          <a:p>
            <a:r>
              <a:rPr lang="ru-RU" sz="2400" b="1" dirty="0" smtClean="0">
                <a:solidFill>
                  <a:schemeClr val="tx1"/>
                </a:solidFill>
                <a:latin typeface="Times New Roman" panose="02020603050405020304" pitchFamily="18" charset="0"/>
                <a:cs typeface="Times New Roman" panose="02020603050405020304" pitchFamily="18" charset="0"/>
              </a:rPr>
              <a:t>Презентация к лекции: Образование в России после распада СССР.</a:t>
            </a:r>
          </a:p>
          <a:p>
            <a:endParaRPr lang="ru-RU" sz="2400" b="1" dirty="0">
              <a:solidFill>
                <a:schemeClr val="tx1"/>
              </a:solidFill>
              <a:latin typeface="Times New Roman" panose="02020603050405020304" pitchFamily="18" charset="0"/>
              <a:cs typeface="Times New Roman" panose="02020603050405020304" pitchFamily="18" charset="0"/>
            </a:endParaRPr>
          </a:p>
          <a:p>
            <a:endParaRPr lang="ru-RU" sz="2400" b="1" dirty="0" smtClean="0">
              <a:solidFill>
                <a:schemeClr val="tx1"/>
              </a:solidFill>
              <a:latin typeface="Times New Roman" panose="02020603050405020304" pitchFamily="18" charset="0"/>
              <a:cs typeface="Times New Roman" panose="02020603050405020304" pitchFamily="18" charset="0"/>
            </a:endParaRPr>
          </a:p>
          <a:p>
            <a:pPr algn="r"/>
            <a:endParaRPr lang="ru-RU" sz="1400" dirty="0" smtClean="0">
              <a:solidFill>
                <a:schemeClr val="tx1"/>
              </a:solidFill>
              <a:latin typeface="Times New Roman" panose="02020603050405020304" pitchFamily="18" charset="0"/>
              <a:cs typeface="Times New Roman" panose="02020603050405020304" pitchFamily="18" charset="0"/>
            </a:endParaRPr>
          </a:p>
          <a:p>
            <a:pPr algn="r"/>
            <a:r>
              <a:rPr lang="ru-RU" sz="1400" dirty="0" smtClean="0">
                <a:solidFill>
                  <a:schemeClr val="tx1"/>
                </a:solidFill>
                <a:latin typeface="Times New Roman" panose="02020603050405020304" pitchFamily="18" charset="0"/>
                <a:cs typeface="Times New Roman" panose="02020603050405020304" pitchFamily="18" charset="0"/>
              </a:rPr>
              <a:t>Выполнил: студент I курса магистратуры </a:t>
            </a:r>
          </a:p>
          <a:p>
            <a:pPr algn="r"/>
            <a:r>
              <a:rPr lang="ru-RU" sz="1400" dirty="0" smtClean="0">
                <a:solidFill>
                  <a:schemeClr val="tx1"/>
                </a:solidFill>
                <a:latin typeface="Times New Roman" panose="02020603050405020304" pitchFamily="18" charset="0"/>
                <a:cs typeface="Times New Roman" panose="02020603050405020304" pitchFamily="18" charset="0"/>
              </a:rPr>
              <a:t>направления подготовки </a:t>
            </a:r>
          </a:p>
          <a:p>
            <a:pPr algn="r"/>
            <a:r>
              <a:rPr lang="ru-RU" sz="1400" dirty="0" smtClean="0">
                <a:solidFill>
                  <a:schemeClr val="tx1"/>
                </a:solidFill>
                <a:latin typeface="Times New Roman" panose="02020603050405020304" pitchFamily="18" charset="0"/>
                <a:cs typeface="Times New Roman" panose="02020603050405020304" pitchFamily="18" charset="0"/>
              </a:rPr>
              <a:t>44.04.01 «Педагогическое образование»</a:t>
            </a:r>
          </a:p>
          <a:p>
            <a:pPr algn="r"/>
            <a:r>
              <a:rPr lang="ru-RU" sz="1400" dirty="0" smtClean="0">
                <a:solidFill>
                  <a:schemeClr val="tx1"/>
                </a:solidFill>
                <a:latin typeface="Times New Roman" panose="02020603050405020304" pitchFamily="18" charset="0"/>
                <a:cs typeface="Times New Roman" panose="02020603050405020304" pitchFamily="18" charset="0"/>
              </a:rPr>
              <a:t>профиля подготовки </a:t>
            </a:r>
          </a:p>
          <a:p>
            <a:pPr algn="r"/>
            <a:r>
              <a:rPr lang="ru-RU" sz="1400" dirty="0" smtClean="0">
                <a:solidFill>
                  <a:schemeClr val="tx1"/>
                </a:solidFill>
                <a:latin typeface="Times New Roman" panose="02020603050405020304" pitchFamily="18" charset="0"/>
                <a:cs typeface="Times New Roman" panose="02020603050405020304" pitchFamily="18" charset="0"/>
              </a:rPr>
              <a:t>«Педагогика высшего образования» </a:t>
            </a:r>
          </a:p>
          <a:p>
            <a:pPr algn="r"/>
            <a:r>
              <a:rPr lang="ru-RU" sz="1400" dirty="0" smtClean="0">
                <a:solidFill>
                  <a:schemeClr val="tx1"/>
                </a:solidFill>
                <a:latin typeface="Times New Roman" panose="02020603050405020304" pitchFamily="18" charset="0"/>
                <a:cs typeface="Times New Roman" panose="02020603050405020304" pitchFamily="18" charset="0"/>
              </a:rPr>
              <a:t>очной формы обучения</a:t>
            </a:r>
          </a:p>
          <a:p>
            <a:pPr algn="r"/>
            <a:r>
              <a:rPr lang="ru-RU" sz="1400" dirty="0" smtClean="0">
                <a:solidFill>
                  <a:schemeClr val="tx1"/>
                </a:solidFill>
                <a:latin typeface="Times New Roman" panose="02020603050405020304" pitchFamily="18" charset="0"/>
                <a:cs typeface="Times New Roman" panose="02020603050405020304" pitchFamily="18" charset="0"/>
              </a:rPr>
              <a:t>группы 17.1-612</a:t>
            </a:r>
          </a:p>
          <a:p>
            <a:pPr algn="r"/>
            <a:r>
              <a:rPr lang="ru-RU" sz="1400" dirty="0" err="1" smtClean="0">
                <a:solidFill>
                  <a:schemeClr val="tx1"/>
                </a:solidFill>
                <a:latin typeface="Times New Roman" panose="02020603050405020304" pitchFamily="18" charset="0"/>
                <a:cs typeface="Times New Roman" panose="02020603050405020304" pitchFamily="18" charset="0"/>
              </a:rPr>
              <a:t>Гумеров</a:t>
            </a:r>
            <a:r>
              <a:rPr lang="ru-RU" sz="1400" dirty="0" smtClean="0">
                <a:solidFill>
                  <a:schemeClr val="tx1"/>
                </a:solidFill>
                <a:latin typeface="Times New Roman" panose="02020603050405020304" pitchFamily="18" charset="0"/>
                <a:cs typeface="Times New Roman" panose="02020603050405020304" pitchFamily="18" charset="0"/>
              </a:rPr>
              <a:t> Р.Р.</a:t>
            </a:r>
          </a:p>
          <a:p>
            <a:pPr algn="r"/>
            <a:r>
              <a:rPr lang="ru-RU" sz="1400" dirty="0" smtClean="0">
                <a:solidFill>
                  <a:schemeClr val="tx1"/>
                </a:solidFill>
                <a:latin typeface="Times New Roman" panose="02020603050405020304" pitchFamily="18" charset="0"/>
                <a:cs typeface="Times New Roman" panose="02020603050405020304" pitchFamily="18" charset="0"/>
              </a:rPr>
              <a:t>                                                Проверил: доцент, </a:t>
            </a:r>
            <a:r>
              <a:rPr lang="ru-RU" sz="1400" dirty="0" err="1" smtClean="0">
                <a:solidFill>
                  <a:schemeClr val="tx1"/>
                </a:solidFill>
                <a:latin typeface="Times New Roman" panose="02020603050405020304" pitchFamily="18" charset="0"/>
                <a:cs typeface="Times New Roman" panose="02020603050405020304" pitchFamily="18" charset="0"/>
              </a:rPr>
              <a:t>к.п.н</a:t>
            </a:r>
            <a:r>
              <a:rPr lang="ru-RU" sz="1400" dirty="0" smtClean="0">
                <a:solidFill>
                  <a:schemeClr val="tx1"/>
                </a:solidFill>
                <a:latin typeface="Times New Roman" panose="02020603050405020304" pitchFamily="18" charset="0"/>
                <a:cs typeface="Times New Roman" panose="02020603050405020304" pitchFamily="18" charset="0"/>
              </a:rPr>
              <a:t>., </a:t>
            </a:r>
            <a:r>
              <a:rPr lang="ru-RU" sz="1400" dirty="0" err="1" smtClean="0">
                <a:solidFill>
                  <a:schemeClr val="tx1"/>
                </a:solidFill>
                <a:latin typeface="Times New Roman" panose="02020603050405020304" pitchFamily="18" charset="0"/>
                <a:cs typeface="Times New Roman" panose="02020603050405020304" pitchFamily="18" charset="0"/>
              </a:rPr>
              <a:t>Насибуллов</a:t>
            </a:r>
            <a:r>
              <a:rPr lang="ru-RU" sz="1400" dirty="0" smtClean="0">
                <a:solidFill>
                  <a:schemeClr val="tx1"/>
                </a:solidFill>
                <a:latin typeface="Times New Roman" panose="02020603050405020304" pitchFamily="18" charset="0"/>
                <a:cs typeface="Times New Roman" panose="02020603050405020304" pitchFamily="18" charset="0"/>
              </a:rPr>
              <a:t> Р.Р.</a:t>
            </a:r>
          </a:p>
          <a:p>
            <a:endParaRPr lang="ru-RU" sz="2400" b="1" dirty="0" smtClean="0">
              <a:solidFill>
                <a:schemeClr val="tx1"/>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 y="3861048"/>
            <a:ext cx="2699792" cy="26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861048"/>
            <a:ext cx="2808312" cy="26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895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Следует осмыслить концепцию </a:t>
            </a:r>
            <a:r>
              <a:rPr lang="ru-RU" sz="2400" b="1" dirty="0" smtClean="0">
                <a:latin typeface="Times New Roman" panose="02020603050405020304" pitchFamily="18" charset="0"/>
                <a:cs typeface="Times New Roman" panose="02020603050405020304" pitchFamily="18" charset="0"/>
              </a:rPr>
              <a:t>И.С. </a:t>
            </a:r>
            <a:r>
              <a:rPr lang="ru-RU" sz="2400" b="1" dirty="0" err="1" smtClean="0">
                <a:latin typeface="Times New Roman" panose="02020603050405020304" pitchFamily="18" charset="0"/>
                <a:cs typeface="Times New Roman" panose="02020603050405020304" pitchFamily="18" charset="0"/>
              </a:rPr>
              <a:t>Якиманской</a:t>
            </a:r>
            <a:r>
              <a:rPr lang="ru-RU" sz="2400" dirty="0" smtClean="0">
                <a:latin typeface="Times New Roman" panose="02020603050405020304" pitchFamily="18" charset="0"/>
                <a:cs typeface="Times New Roman" panose="02020603050405020304" pitchFamily="18" charset="0"/>
              </a:rPr>
              <a:t>, исходящую из субъективного опыта жизнедеятельности, приобретенного ребенком в конкретных условиях семьи, социокультурного окружения. Следует учитывать, что «</a:t>
            </a:r>
            <a:r>
              <a:rPr lang="ru-RU" sz="2400" dirty="0" err="1" smtClean="0">
                <a:latin typeface="Times New Roman" panose="02020603050405020304" pitchFamily="18" charset="0"/>
                <a:cs typeface="Times New Roman" panose="02020603050405020304" pitchFamily="18" charset="0"/>
              </a:rPr>
              <a:t>субъектность</a:t>
            </a:r>
            <a:r>
              <a:rPr lang="ru-RU" sz="2400" dirty="0" smtClean="0">
                <a:latin typeface="Times New Roman" panose="02020603050405020304" pitchFamily="18" charset="0"/>
                <a:cs typeface="Times New Roman" panose="02020603050405020304" pitchFamily="18" charset="0"/>
              </a:rPr>
              <a:t> личности проявляется в избирательности к познанию мира (содержанию, виду и форме его представления), устойчивости этой избирательности, способах проработки учебного материала, эмоционально-личностном отношении к объектам познания».</a:t>
            </a:r>
          </a:p>
          <a:p>
            <a:pPr marL="0" indent="0" algn="just">
              <a:buNone/>
            </a:pPr>
            <a:endParaRPr lang="ru-RU" sz="2400" dirty="0" smtClean="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501007"/>
            <a:ext cx="5904656" cy="335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1763688" y="3501007"/>
            <a:ext cx="1058416" cy="1274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6156176" y="6381328"/>
            <a:ext cx="1512168" cy="4766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06945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lvl="0" indent="0" algn="just">
              <a:buNone/>
            </a:pPr>
            <a:r>
              <a:rPr lang="ru-RU" sz="2400" dirty="0">
                <a:latin typeface="Times New Roman" panose="02020603050405020304" pitchFamily="18" charset="0"/>
                <a:cs typeface="Times New Roman" panose="02020603050405020304" pitchFamily="18" charset="0"/>
              </a:rPr>
              <a:t>Главное в содержании образования – социальный заказ, который следует перевести на язык педагогики. </a:t>
            </a:r>
            <a:r>
              <a:rPr lang="ru-RU" sz="2400" b="1" dirty="0">
                <a:latin typeface="Times New Roman" panose="02020603050405020304" pitchFamily="18" charset="0"/>
                <a:cs typeface="Times New Roman" panose="02020603050405020304" pitchFamily="18" charset="0"/>
              </a:rPr>
              <a:t>В.Е. </a:t>
            </a:r>
            <a:r>
              <a:rPr lang="ru-RU" sz="2400" b="1" dirty="0" err="1">
                <a:latin typeface="Times New Roman" panose="02020603050405020304" pitchFamily="18" charset="0"/>
                <a:cs typeface="Times New Roman" panose="02020603050405020304" pitchFamily="18" charset="0"/>
              </a:rPr>
              <a:t>Гмурман</a:t>
            </a:r>
            <a:r>
              <a:rPr lang="ru-RU" sz="2400" b="1"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считает наиболее перспективным в этом направлении воспитание через другие виды деятельности, </a:t>
            </a:r>
            <a:r>
              <a:rPr lang="ru-RU" sz="2400" dirty="0" err="1">
                <a:latin typeface="Times New Roman" panose="02020603050405020304" pitchFamily="18" charset="0"/>
                <a:cs typeface="Times New Roman" panose="02020603050405020304" pitchFamily="18" charset="0"/>
              </a:rPr>
              <a:t>самоизменение</a:t>
            </a:r>
            <a:r>
              <a:rPr lang="ru-RU" sz="2400" dirty="0">
                <a:latin typeface="Times New Roman" panose="02020603050405020304" pitchFamily="18" charset="0"/>
                <a:cs typeface="Times New Roman" panose="02020603050405020304" pitchFamily="18" charset="0"/>
              </a:rPr>
              <a:t> и самовоспитание в процессе деятельности, причем при отсутствии концептуально обоснованных и продуманных воспитательных усилий наблюдается неравномерное развитие личности.</a:t>
            </a:r>
          </a:p>
          <a:p>
            <a:pPr marL="0" indent="0">
              <a:buNone/>
            </a:pPr>
            <a:endParaRPr lang="ru-RU"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08920"/>
            <a:ext cx="4104456" cy="4149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563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92500" lnSpcReduction="20000"/>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lnSpc>
                <a:spcPct val="110000"/>
              </a:lnSpc>
              <a:buNone/>
            </a:pPr>
            <a:r>
              <a:rPr lang="ru-RU" sz="2600" dirty="0" smtClean="0">
                <a:latin typeface="Times New Roman" panose="02020603050405020304" pitchFamily="18" charset="0"/>
                <a:cs typeface="Times New Roman" panose="02020603050405020304" pitchFamily="18" charset="0"/>
              </a:rPr>
              <a:t>Сейчас целью образования все чаще признается «превращение объективных общественных потребностей в субъективную норму поведения», «стремление к духовности как естественная потребность». </a:t>
            </a:r>
          </a:p>
          <a:p>
            <a:pPr marL="0" indent="0" algn="just">
              <a:lnSpc>
                <a:spcPct val="110000"/>
              </a:lnSpc>
              <a:buNone/>
            </a:pPr>
            <a:r>
              <a:rPr lang="ru-RU" sz="2600" dirty="0" smtClean="0">
                <a:latin typeface="Times New Roman" panose="02020603050405020304" pitchFamily="18" charset="0"/>
                <a:cs typeface="Times New Roman" panose="02020603050405020304" pitchFamily="18" charset="0"/>
              </a:rPr>
              <a:t>Произошли изменения и в официальной стратегии воспитания. Перед школой поставлена цель содействовать духовному обновлению общества. </a:t>
            </a:r>
          </a:p>
          <a:p>
            <a:pPr marL="0" indent="0" algn="just">
              <a:lnSpc>
                <a:spcPct val="110000"/>
              </a:lnSpc>
              <a:buNone/>
            </a:pPr>
            <a:r>
              <a:rPr lang="ru-RU" sz="2600" dirty="0" smtClean="0">
                <a:latin typeface="Times New Roman" panose="02020603050405020304" pitchFamily="18" charset="0"/>
                <a:cs typeface="Times New Roman" panose="02020603050405020304" pitchFamily="18" charset="0"/>
              </a:rPr>
              <a:t>Современные требования к учебе предполагают работы в любой стране и конвертируемость дипломов.</a:t>
            </a:r>
          </a:p>
          <a:p>
            <a:pPr marL="0" lvl="0" indent="0" algn="just">
              <a:lnSpc>
                <a:spcPct val="110000"/>
              </a:lnSpc>
              <a:buNone/>
            </a:pPr>
            <a:r>
              <a:rPr lang="ru-RU" sz="2600" dirty="0">
                <a:latin typeface="Times New Roman" panose="02020603050405020304" pitchFamily="18" charset="0"/>
                <a:cs typeface="Times New Roman" panose="02020603050405020304" pitchFamily="18" charset="0"/>
              </a:rPr>
              <a:t>Не ставя целью анализ и даже просто перечисление современных направлений и школ образования, заметим, что все они осознанно опираются на те или иные концепции, определенную философию образования. На концептуальных основаниях, наиболее интересных из них, безусловно, следует, хотя бы кратко, остановиться, помня, что во многих отношениях они являются взаимодополняющими , а плюрализм или даже альтернативность в современной ситуации как раз являются условием плодотворности .</a:t>
            </a:r>
          </a:p>
          <a:p>
            <a:pPr marL="0" indent="0" algn="just">
              <a:lnSpc>
                <a:spcPct val="150000"/>
              </a:lnSpc>
              <a:buNone/>
            </a:pP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119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r>
              <a:rPr lang="ru-RU" sz="2400" dirty="0" smtClean="0">
                <a:latin typeface="Times New Roman" panose="02020603050405020304" pitchFamily="18" charset="0"/>
                <a:cs typeface="Times New Roman" panose="02020603050405020304" pitchFamily="18" charset="0"/>
              </a:rPr>
              <a:t>Говоря о плюрализме как велении времени, прежде всего, отметим те концепции образования, которые в своей основе имеют плюралистическое, поликультурное развитие, воспитание толерантности к иным точкам зрения, иным культурам, готовность к </a:t>
            </a:r>
            <a:r>
              <a:rPr lang="ru-RU" sz="2400" b="1" i="1" dirty="0" smtClean="0">
                <a:latin typeface="Times New Roman" panose="02020603050405020304" pitchFamily="18" charset="0"/>
                <a:cs typeface="Times New Roman" panose="02020603050405020304" pitchFamily="18" charset="0"/>
              </a:rPr>
              <a:t>«Диалогу культур» </a:t>
            </a:r>
            <a:r>
              <a:rPr lang="ru-RU" sz="2400" dirty="0" smtClean="0">
                <a:latin typeface="Times New Roman" panose="02020603050405020304" pitchFamily="18" charset="0"/>
                <a:cs typeface="Times New Roman" panose="02020603050405020304" pitchFamily="18" charset="0"/>
              </a:rPr>
              <a:t>(именно так называется комплексная программа, уже много лет разрабатываемая группой </a:t>
            </a:r>
            <a:r>
              <a:rPr lang="ru-RU" sz="2400" b="1" dirty="0" smtClean="0">
                <a:latin typeface="Times New Roman" panose="02020603050405020304" pitchFamily="18" charset="0"/>
                <a:cs typeface="Times New Roman" panose="02020603050405020304" pitchFamily="18" charset="0"/>
              </a:rPr>
              <a:t>В.С. </a:t>
            </a:r>
            <a:r>
              <a:rPr lang="ru-RU" sz="2400" b="1" dirty="0" err="1" smtClean="0">
                <a:latin typeface="Times New Roman" panose="02020603050405020304" pitchFamily="18" charset="0"/>
                <a:cs typeface="Times New Roman" panose="02020603050405020304" pitchFamily="18" charset="0"/>
              </a:rPr>
              <a:t>Библера</a:t>
            </a:r>
            <a:r>
              <a:rPr lang="ru-RU" sz="2400" dirty="0" smtClean="0">
                <a:latin typeface="Times New Roman" panose="02020603050405020304" pitchFamily="18" charset="0"/>
                <a:cs typeface="Times New Roman" panose="02020603050405020304" pitchFamily="18" charset="0"/>
              </a:rPr>
              <a:t>). Программа базируется на идеях </a:t>
            </a:r>
            <a:r>
              <a:rPr lang="ru-RU" sz="2400" b="1" dirty="0" smtClean="0">
                <a:latin typeface="Times New Roman" panose="02020603050405020304" pitchFamily="18" charset="0"/>
                <a:cs typeface="Times New Roman" panose="02020603050405020304" pitchFamily="18" charset="0"/>
              </a:rPr>
              <a:t>М.М. Бахтина </a:t>
            </a:r>
            <a:r>
              <a:rPr lang="ru-RU" sz="2400" dirty="0" smtClean="0">
                <a:latin typeface="Times New Roman" panose="02020603050405020304" pitchFamily="18" charset="0"/>
                <a:cs typeface="Times New Roman" panose="02020603050405020304" pitchFamily="18" charset="0"/>
              </a:rPr>
              <a:t>(о </a:t>
            </a:r>
            <a:r>
              <a:rPr lang="ru-RU" sz="2400" b="1" dirty="0" smtClean="0">
                <a:latin typeface="Times New Roman" panose="02020603050405020304" pitchFamily="18" charset="0"/>
                <a:cs typeface="Times New Roman" panose="02020603050405020304" pitchFamily="18" charset="0"/>
              </a:rPr>
              <a:t>«культуре как диалоге»</a:t>
            </a:r>
            <a:r>
              <a:rPr lang="ru-RU" sz="2400" dirty="0" smtClean="0">
                <a:latin typeface="Times New Roman" panose="02020603050405020304" pitchFamily="18" charset="0"/>
                <a:cs typeface="Times New Roman" panose="02020603050405020304" pitchFamily="18" charset="0"/>
              </a:rPr>
              <a:t>), </a:t>
            </a:r>
            <a:r>
              <a:rPr lang="ru-RU" sz="2400" b="1" dirty="0" smtClean="0">
                <a:latin typeface="Times New Roman" panose="02020603050405020304" pitchFamily="18" charset="0"/>
                <a:cs typeface="Times New Roman" panose="02020603050405020304" pitchFamily="18" charset="0"/>
              </a:rPr>
              <a:t>Л.С. Выготского </a:t>
            </a:r>
            <a:r>
              <a:rPr lang="ru-RU" sz="2400" dirty="0" smtClean="0">
                <a:latin typeface="Times New Roman" panose="02020603050405020304" pitchFamily="18" charset="0"/>
                <a:cs typeface="Times New Roman" panose="02020603050405020304" pitchFamily="18" charset="0"/>
              </a:rPr>
              <a:t>(о </a:t>
            </a:r>
            <a:r>
              <a:rPr lang="ru-RU" sz="2400" b="1" dirty="0" smtClean="0">
                <a:latin typeface="Times New Roman" panose="02020603050405020304" pitchFamily="18" charset="0"/>
                <a:cs typeface="Times New Roman" panose="02020603050405020304" pitchFamily="18" charset="0"/>
              </a:rPr>
              <a:t>«внутренней речи»</a:t>
            </a:r>
            <a:r>
              <a:rPr lang="ru-RU" sz="2400" dirty="0" smtClean="0">
                <a:latin typeface="Times New Roman" panose="02020603050405020304" pitchFamily="18" charset="0"/>
                <a:cs typeface="Times New Roman" panose="02020603050405020304" pitchFamily="18" charset="0"/>
              </a:rPr>
              <a:t>), </a:t>
            </a:r>
            <a:r>
              <a:rPr lang="ru-RU" sz="2400" b="1" dirty="0" smtClean="0">
                <a:latin typeface="Times New Roman" panose="02020603050405020304" pitchFamily="18" charset="0"/>
                <a:cs typeface="Times New Roman" panose="02020603050405020304" pitchFamily="18" charset="0"/>
              </a:rPr>
              <a:t>В.С. </a:t>
            </a:r>
            <a:r>
              <a:rPr lang="ru-RU" sz="2400" b="1" dirty="0" err="1" smtClean="0">
                <a:latin typeface="Times New Roman" panose="02020603050405020304" pitchFamily="18" charset="0"/>
                <a:cs typeface="Times New Roman" panose="02020603050405020304" pitchFamily="18" charset="0"/>
              </a:rPr>
              <a:t>Библера</a:t>
            </a:r>
            <a:r>
              <a:rPr lang="ru-RU" sz="2400" b="1" dirty="0" smtClean="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(о </a:t>
            </a:r>
            <a:r>
              <a:rPr lang="ru-RU" sz="2400" b="1" dirty="0" smtClean="0">
                <a:latin typeface="Times New Roman" panose="02020603050405020304" pitchFamily="18" charset="0"/>
                <a:cs typeface="Times New Roman" panose="02020603050405020304" pitchFamily="18" charset="0"/>
              </a:rPr>
              <a:t>«философской логике культуры»</a:t>
            </a:r>
            <a:r>
              <a:rPr lang="ru-RU"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44186"/>
            <a:ext cx="2843212" cy="3413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444187"/>
            <a:ext cx="3059832" cy="34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3444186"/>
            <a:ext cx="3240955" cy="3413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351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92500" lnSpcReduction="10000"/>
          </a:bodyPr>
          <a:lstStyle/>
          <a:p>
            <a:pPr marL="0" indent="0" algn="ctr">
              <a:buNone/>
            </a:pPr>
            <a:r>
              <a:rPr lang="ru-RU" b="1" dirty="0" smtClean="0">
                <a:latin typeface="Times New Roman" panose="02020603050405020304" pitchFamily="18" charset="0"/>
                <a:cs typeface="Times New Roman" panose="02020603050405020304" pitchFamily="18" charset="0"/>
              </a:rPr>
              <a:t>2. Новые формы образования и образовательные проекты.</a:t>
            </a:r>
          </a:p>
          <a:p>
            <a:pPr marL="0" indent="0" algn="just">
              <a:buNone/>
            </a:pPr>
            <a:r>
              <a:rPr lang="ru-RU" sz="2600" dirty="0" smtClean="0">
                <a:latin typeface="Times New Roman" panose="02020603050405020304" pitchFamily="18" charset="0"/>
                <a:cs typeface="Times New Roman" panose="02020603050405020304" pitchFamily="18" charset="0"/>
              </a:rPr>
              <a:t>Наиболее эффективным средством для ощущения </a:t>
            </a:r>
            <a:r>
              <a:rPr lang="ru-RU" sz="2600" b="1" dirty="0" smtClean="0">
                <a:latin typeface="Times New Roman" panose="02020603050405020304" pitchFamily="18" charset="0"/>
                <a:cs typeface="Times New Roman" panose="02020603050405020304" pitchFamily="18" charset="0"/>
              </a:rPr>
              <a:t>«многоголосия мира», «карнавала мироощущения» </a:t>
            </a:r>
            <a:r>
              <a:rPr lang="ru-RU" sz="2600" dirty="0" smtClean="0">
                <a:latin typeface="Times New Roman" panose="02020603050405020304" pitchFamily="18" charset="0"/>
                <a:cs typeface="Times New Roman" panose="02020603050405020304" pitchFamily="18" charset="0"/>
              </a:rPr>
              <a:t>(</a:t>
            </a:r>
            <a:r>
              <a:rPr lang="ru-RU" sz="2600" b="1" dirty="0" smtClean="0">
                <a:latin typeface="Times New Roman" panose="02020603050405020304" pitchFamily="18" charset="0"/>
                <a:cs typeface="Times New Roman" panose="02020603050405020304" pitchFamily="18" charset="0"/>
              </a:rPr>
              <a:t>М. Бахтин</a:t>
            </a:r>
            <a:r>
              <a:rPr lang="ru-RU" sz="2600" dirty="0" smtClean="0">
                <a:latin typeface="Times New Roman" panose="02020603050405020304" pitchFamily="18" charset="0"/>
                <a:cs typeface="Times New Roman" panose="02020603050405020304" pitchFamily="18" charset="0"/>
              </a:rPr>
              <a:t>), сути и смысла, усваиваемых и творчески формируемых понятий является диалог (культур, ученика и учителя, всех участников творческого познавательного процесса). Для эффективности диалога культур выделяются и изучаются (последовательно, по классам) – античная, средневековая… и т.д. культуры – с позиций того, как они воспроизводятся, реконструируются в проблемах современной культуры рубежа тысячелетий. Прослеживается логика развития и исчерпания каждой из них и перехода к следующему этапу. После такого изучения (с I по X классы) заключительный XI – это класс диалогический. Каждый автор – педагог вместе с учениками выделяет </a:t>
            </a:r>
            <a:r>
              <a:rPr lang="ru-RU" sz="2600" b="1" dirty="0" smtClean="0">
                <a:latin typeface="Times New Roman" panose="02020603050405020304" pitchFamily="18" charset="0"/>
                <a:cs typeface="Times New Roman" panose="02020603050405020304" pitchFamily="18" charset="0"/>
              </a:rPr>
              <a:t>«точки удивления»</a:t>
            </a:r>
            <a:r>
              <a:rPr lang="ru-RU" sz="2600" dirty="0" smtClean="0">
                <a:latin typeface="Times New Roman" panose="02020603050405020304" pitchFamily="18" charset="0"/>
                <a:cs typeface="Times New Roman" panose="02020603050405020304" pitchFamily="18" charset="0"/>
              </a:rPr>
              <a:t>,</a:t>
            </a:r>
            <a:r>
              <a:rPr lang="ru-RU" sz="2600" b="1" dirty="0" smtClean="0">
                <a:latin typeface="Times New Roman" panose="02020603050405020304" pitchFamily="18" charset="0"/>
                <a:cs typeface="Times New Roman" panose="02020603050405020304" pitchFamily="18" charset="0"/>
              </a:rPr>
              <a:t> </a:t>
            </a:r>
            <a:r>
              <a:rPr lang="ru-RU" sz="2600" dirty="0" smtClean="0">
                <a:latin typeface="Times New Roman" panose="02020603050405020304" pitchFamily="18" charset="0"/>
                <a:cs typeface="Times New Roman" panose="02020603050405020304" pitchFamily="18" charset="0"/>
              </a:rPr>
              <a:t>некую сквозную </a:t>
            </a:r>
            <a:r>
              <a:rPr lang="ru-RU" sz="2600" b="1" dirty="0" smtClean="0">
                <a:latin typeface="Times New Roman" panose="02020603050405020304" pitchFamily="18" charset="0"/>
                <a:cs typeface="Times New Roman" panose="02020603050405020304" pitchFamily="18" charset="0"/>
              </a:rPr>
              <a:t>«проблему-воронку»</a:t>
            </a:r>
            <a:r>
              <a:rPr lang="ru-RU" sz="2600" dirty="0" smtClean="0">
                <a:latin typeface="Times New Roman" panose="02020603050405020304" pitchFamily="18" charset="0"/>
                <a:cs typeface="Times New Roman" panose="02020603050405020304" pitchFamily="18" charset="0"/>
              </a:rPr>
              <a:t>,</a:t>
            </a:r>
            <a:r>
              <a:rPr lang="ru-RU" sz="2600" b="1" dirty="0" smtClean="0">
                <a:latin typeface="Times New Roman" panose="02020603050405020304" pitchFamily="18" charset="0"/>
                <a:cs typeface="Times New Roman" panose="02020603050405020304" pitchFamily="18" charset="0"/>
              </a:rPr>
              <a:t> </a:t>
            </a:r>
            <a:r>
              <a:rPr lang="ru-RU" sz="2600" dirty="0" smtClean="0">
                <a:latin typeface="Times New Roman" panose="02020603050405020304" pitchFamily="18" charset="0"/>
                <a:cs typeface="Times New Roman" panose="02020603050405020304" pitchFamily="18" charset="0"/>
              </a:rPr>
              <a:t>способную втянуть в себя все проблемы, предметы, возрасты, культуры в их целостном диалогическом сопряжении. Завершает школу состояние кануна деятельности.</a:t>
            </a:r>
            <a:endParaRPr lang="ru-RU"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5939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2" cy="6887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3854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r>
              <a:rPr lang="ru-RU" sz="2600" dirty="0" smtClean="0">
                <a:latin typeface="Times New Roman" panose="02020603050405020304" pitchFamily="18" charset="0"/>
                <a:cs typeface="Times New Roman" panose="02020603050405020304" pitchFamily="18" charset="0"/>
              </a:rPr>
              <a:t>В подобном же классе в ряде авторских проектов вводятся </a:t>
            </a:r>
            <a:r>
              <a:rPr lang="ru-RU" sz="2600" b="1" dirty="0" smtClean="0">
                <a:latin typeface="Times New Roman" panose="02020603050405020304" pitchFamily="18" charset="0"/>
                <a:cs typeface="Times New Roman" panose="02020603050405020304" pitchFamily="18" charset="0"/>
              </a:rPr>
              <a:t>интегративные курсы </a:t>
            </a:r>
            <a:r>
              <a:rPr lang="ru-RU" sz="2600" dirty="0" smtClean="0">
                <a:latin typeface="Times New Roman" panose="02020603050405020304" pitchFamily="18" charset="0"/>
                <a:cs typeface="Times New Roman" panose="02020603050405020304" pitchFamily="18" charset="0"/>
              </a:rPr>
              <a:t>(например, </a:t>
            </a:r>
            <a:r>
              <a:rPr lang="ru-RU" sz="2600" b="1" dirty="0" smtClean="0">
                <a:latin typeface="Times New Roman" panose="02020603050405020304" pitchFamily="18" charset="0"/>
                <a:cs typeface="Times New Roman" panose="02020603050405020304" pitchFamily="18" charset="0"/>
              </a:rPr>
              <a:t>«Окружающий мир» </a:t>
            </a:r>
            <a:r>
              <a:rPr lang="ru-RU" sz="2600" dirty="0" smtClean="0">
                <a:latin typeface="Times New Roman" panose="02020603050405020304" pitchFamily="18" charset="0"/>
                <a:cs typeface="Times New Roman" panose="02020603050405020304" pitchFamily="18" charset="0"/>
              </a:rPr>
              <a:t>в проекте </a:t>
            </a:r>
            <a:r>
              <a:rPr lang="ru-RU" sz="2600" b="1" dirty="0" smtClean="0">
                <a:latin typeface="Times New Roman" panose="02020603050405020304" pitchFamily="18" charset="0"/>
                <a:cs typeface="Times New Roman" panose="02020603050405020304" pitchFamily="18" charset="0"/>
              </a:rPr>
              <a:t>Л.В. Тарасова</a:t>
            </a:r>
            <a:r>
              <a:rPr lang="ru-RU" sz="2600" dirty="0" smtClean="0">
                <a:latin typeface="Times New Roman" panose="02020603050405020304" pitchFamily="18" charset="0"/>
                <a:cs typeface="Times New Roman" panose="02020603050405020304" pitchFamily="18" charset="0"/>
              </a:rPr>
              <a:t>, разделенный на </a:t>
            </a:r>
            <a:r>
              <a:rPr lang="ru-RU" sz="2600" b="1" dirty="0" smtClean="0">
                <a:latin typeface="Times New Roman" panose="02020603050405020304" pitchFamily="18" charset="0"/>
                <a:cs typeface="Times New Roman" panose="02020603050405020304" pitchFamily="18" charset="0"/>
              </a:rPr>
              <a:t>«Мир знакомый и незнакомый» </a:t>
            </a:r>
            <a:r>
              <a:rPr lang="ru-RU" sz="2600" dirty="0" smtClean="0">
                <a:latin typeface="Times New Roman" panose="02020603050405020304" pitchFamily="18" charset="0"/>
                <a:cs typeface="Times New Roman" panose="02020603050405020304" pitchFamily="18" charset="0"/>
              </a:rPr>
              <a:t>– I класс; </a:t>
            </a:r>
            <a:r>
              <a:rPr lang="ru-RU" sz="2600" b="1" dirty="0" smtClean="0">
                <a:latin typeface="Times New Roman" panose="02020603050405020304" pitchFamily="18" charset="0"/>
                <a:cs typeface="Times New Roman" panose="02020603050405020304" pitchFamily="18" charset="0"/>
              </a:rPr>
              <a:t>«Мир красивый и некрасивый» </a:t>
            </a:r>
            <a:r>
              <a:rPr lang="ru-RU" sz="2600" dirty="0" smtClean="0">
                <a:latin typeface="Times New Roman" panose="02020603050405020304" pitchFamily="18" charset="0"/>
                <a:cs typeface="Times New Roman" panose="02020603050405020304" pitchFamily="18" charset="0"/>
              </a:rPr>
              <a:t>– II класс; </a:t>
            </a:r>
            <a:r>
              <a:rPr lang="ru-RU" sz="2600" b="1" dirty="0" smtClean="0">
                <a:latin typeface="Times New Roman" panose="02020603050405020304" pitchFamily="18" charset="0"/>
                <a:cs typeface="Times New Roman" panose="02020603050405020304" pitchFamily="18" charset="0"/>
              </a:rPr>
              <a:t>«Мир изменчивый и постоянный»</a:t>
            </a:r>
            <a:r>
              <a:rPr lang="ru-RU" sz="2600" dirty="0" smtClean="0">
                <a:latin typeface="Times New Roman" panose="02020603050405020304" pitchFamily="18" charset="0"/>
                <a:cs typeface="Times New Roman" panose="02020603050405020304" pitchFamily="18" charset="0"/>
              </a:rPr>
              <a:t> – III класс; </a:t>
            </a:r>
            <a:r>
              <a:rPr lang="ru-RU" sz="2600" b="1" dirty="0" smtClean="0">
                <a:latin typeface="Times New Roman" panose="02020603050405020304" pitchFamily="18" charset="0"/>
                <a:cs typeface="Times New Roman" panose="02020603050405020304" pitchFamily="18" charset="0"/>
              </a:rPr>
              <a:t>«Мир таинственный и познаваемый» </a:t>
            </a:r>
            <a:r>
              <a:rPr lang="ru-RU" sz="2600" dirty="0" smtClean="0">
                <a:latin typeface="Times New Roman" panose="02020603050405020304" pitchFamily="18" charset="0"/>
                <a:cs typeface="Times New Roman" panose="02020603050405020304" pitchFamily="18" charset="0"/>
              </a:rPr>
              <a:t>и так далее).</a:t>
            </a:r>
          </a:p>
          <a:p>
            <a:pPr marL="0" indent="0">
              <a:buNone/>
            </a:pPr>
            <a:endParaRPr lang="ru-RU"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76500"/>
            <a:ext cx="4968552" cy="397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146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92500" lnSpcReduction="20000"/>
          </a:bodyPr>
          <a:lstStyle/>
          <a:p>
            <a:pPr marL="0" lvl="0" indent="0" algn="just">
              <a:buNone/>
            </a:pPr>
            <a:endParaRPr lang="ru-RU" sz="2400" dirty="0" smtClean="0">
              <a:solidFill>
                <a:prstClr val="black"/>
              </a:solidFill>
              <a:latin typeface="Times New Roman" panose="02020603050405020304" pitchFamily="18" charset="0"/>
              <a:cs typeface="Times New Roman" panose="02020603050405020304" pitchFamily="18" charset="0"/>
            </a:endParaRPr>
          </a:p>
          <a:p>
            <a:pPr marL="0" lvl="0" indent="0" algn="just">
              <a:buNone/>
            </a:pPr>
            <a:endParaRPr lang="ru-RU" sz="2400" dirty="0">
              <a:solidFill>
                <a:prstClr val="black"/>
              </a:solidFill>
              <a:latin typeface="Times New Roman" panose="02020603050405020304" pitchFamily="18" charset="0"/>
              <a:cs typeface="Times New Roman" panose="02020603050405020304" pitchFamily="18" charset="0"/>
            </a:endParaRPr>
          </a:p>
          <a:p>
            <a:pPr marL="0" lvl="0" indent="0" algn="just">
              <a:lnSpc>
                <a:spcPct val="150000"/>
              </a:lnSpc>
              <a:buNone/>
            </a:pPr>
            <a:r>
              <a:rPr lang="ru-RU" sz="2600" dirty="0" smtClean="0">
                <a:latin typeface="Times New Roman" panose="02020603050405020304" pitchFamily="18" charset="0"/>
                <a:cs typeface="Times New Roman" panose="02020603050405020304" pitchFamily="18" charset="0"/>
              </a:rPr>
              <a:t>Широкое </a:t>
            </a:r>
            <a:r>
              <a:rPr lang="ru-RU" sz="2600" dirty="0">
                <a:latin typeface="Times New Roman" panose="02020603050405020304" pitchFamily="18" charset="0"/>
                <a:cs typeface="Times New Roman" panose="02020603050405020304" pitchFamily="18" charset="0"/>
              </a:rPr>
              <a:t>признание (с 1994 г. уже и официальное) получила концепция развивающего обучения. Ее сторонники </a:t>
            </a:r>
            <a:r>
              <a:rPr lang="ru-RU" sz="2600" b="1" dirty="0">
                <a:latin typeface="Times New Roman" panose="02020603050405020304" pitchFamily="18" charset="0"/>
                <a:cs typeface="Times New Roman" panose="02020603050405020304" pitchFamily="18" charset="0"/>
              </a:rPr>
              <a:t>В. Давыдов, Д. </a:t>
            </a:r>
            <a:r>
              <a:rPr lang="ru-RU" sz="2600" b="1" dirty="0" err="1">
                <a:latin typeface="Times New Roman" panose="02020603050405020304" pitchFamily="18" charset="0"/>
                <a:cs typeface="Times New Roman" panose="02020603050405020304" pitchFamily="18" charset="0"/>
              </a:rPr>
              <a:t>Эльконин</a:t>
            </a:r>
            <a:r>
              <a:rPr lang="ru-RU" sz="2600" b="1" dirty="0">
                <a:latin typeface="Times New Roman" panose="02020603050405020304" pitchFamily="18" charset="0"/>
                <a:cs typeface="Times New Roman" panose="02020603050405020304" pitchFamily="18" charset="0"/>
              </a:rPr>
              <a:t>, Л. </a:t>
            </a:r>
            <a:r>
              <a:rPr lang="ru-RU" sz="2600" b="1" dirty="0" err="1">
                <a:latin typeface="Times New Roman" panose="02020603050405020304" pitchFamily="18" charset="0"/>
                <a:cs typeface="Times New Roman" panose="02020603050405020304" pitchFamily="18" charset="0"/>
              </a:rPr>
              <a:t>Занков</a:t>
            </a:r>
            <a:r>
              <a:rPr lang="ru-RU" sz="2600" dirty="0">
                <a:latin typeface="Times New Roman" panose="02020603050405020304" pitchFamily="18" charset="0"/>
                <a:cs typeface="Times New Roman" panose="02020603050405020304" pitchFamily="18" charset="0"/>
              </a:rPr>
              <a:t> делают упор не на общепринятые критерии учебных успехов, а на развитие (саморазвитие) ученика. В методике </a:t>
            </a:r>
            <a:r>
              <a:rPr lang="ru-RU" sz="2600" b="1" dirty="0" err="1">
                <a:latin typeface="Times New Roman" panose="02020603050405020304" pitchFamily="18" charset="0"/>
                <a:cs typeface="Times New Roman" panose="02020603050405020304" pitchFamily="18" charset="0"/>
              </a:rPr>
              <a:t>Эльконина</a:t>
            </a:r>
            <a:r>
              <a:rPr lang="ru-RU" sz="2600" b="1" dirty="0">
                <a:latin typeface="Times New Roman" panose="02020603050405020304" pitchFamily="18" charset="0"/>
                <a:cs typeface="Times New Roman" panose="02020603050405020304" pitchFamily="18" charset="0"/>
              </a:rPr>
              <a:t> – Давыдова </a:t>
            </a:r>
            <a:r>
              <a:rPr lang="ru-RU" sz="2600" dirty="0">
                <a:latin typeface="Times New Roman" panose="02020603050405020304" pitchFamily="18" charset="0"/>
                <a:cs typeface="Times New Roman" panose="02020603050405020304" pitchFamily="18" charset="0"/>
              </a:rPr>
              <a:t>сочетаются содержательный анализ и содержательное абстрагирование, поднимающие на уровень теоретического освоения материала. Вместо традиционного линейного структурирования учебного материала движение происходит «по спирали от центра к периферии», где в центре находится абстрактно общее представление о формируемом понятии, а на периферии оно конкретизируется, обогащается частными (наглядными) представлениями.</a:t>
            </a:r>
          </a:p>
          <a:p>
            <a:pPr marL="0" indent="0">
              <a:buNone/>
            </a:pPr>
            <a:endParaRPr lang="ru-RU" dirty="0"/>
          </a:p>
        </p:txBody>
      </p:sp>
    </p:spTree>
    <p:extLst>
      <p:ext uri="{BB962C8B-B14F-4D97-AF65-F5344CB8AC3E}">
        <p14:creationId xmlns:p14="http://schemas.microsoft.com/office/powerpoint/2010/main" val="620831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6305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20" y="0"/>
            <a:ext cx="915532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0" y="5877272"/>
            <a:ext cx="9144000" cy="980728"/>
          </a:xfrm>
          <a:prstGeom prst="rect">
            <a:avLst/>
          </a:prstGeom>
          <a:gradFill flip="none" rotWithShape="1">
            <a:gsLst>
              <a:gs pos="0">
                <a:srgbClr val="000000"/>
              </a:gs>
              <a:gs pos="39999">
                <a:srgbClr val="0A128C"/>
              </a:gs>
              <a:gs pos="70000">
                <a:srgbClr val="181CC7"/>
              </a:gs>
              <a:gs pos="88000">
                <a:srgbClr val="7005D4"/>
              </a:gs>
              <a:gs pos="100000">
                <a:srgbClr val="8C3D91"/>
              </a:gs>
            </a:gsLst>
            <a:lin ang="2700000" scaled="1"/>
            <a:tileRect/>
          </a:gradFill>
          <a:ln w="0">
            <a:noFill/>
          </a:ln>
          <a:effectLst>
            <a:glow rad="127000">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2417292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indent="0">
              <a:buNone/>
            </a:pPr>
            <a:endParaRPr lang="ru-RU" dirty="0" smtClean="0">
              <a:latin typeface="Times New Roman" panose="02020603050405020304" pitchFamily="18" charset="0"/>
              <a:cs typeface="Times New Roman" panose="02020603050405020304" pitchFamily="18" charset="0"/>
            </a:endParaRPr>
          </a:p>
          <a:p>
            <a:pPr marL="0" indent="0" algn="ctr">
              <a:buNone/>
            </a:pPr>
            <a:r>
              <a:rPr lang="ru-RU" sz="4400" b="1" dirty="0" smtClean="0">
                <a:latin typeface="Times New Roman" panose="02020603050405020304" pitchFamily="18" charset="0"/>
                <a:cs typeface="Times New Roman" panose="02020603050405020304" pitchFamily="18" charset="0"/>
              </a:rPr>
              <a:t>План лекции:</a:t>
            </a:r>
          </a:p>
          <a:p>
            <a:pPr marL="0" indent="0">
              <a:buNone/>
            </a:pPr>
            <a:endParaRPr lang="ru-RU"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ru-RU" dirty="0" smtClean="0">
                <a:latin typeface="Times New Roman" panose="02020603050405020304" pitchFamily="18" charset="0"/>
                <a:cs typeface="Times New Roman" panose="02020603050405020304" pitchFamily="18" charset="0"/>
              </a:rPr>
              <a:t>1. Смена концептуальных приоритетов.</a:t>
            </a:r>
          </a:p>
          <a:p>
            <a:pPr marL="0" indent="0" algn="just">
              <a:lnSpc>
                <a:spcPct val="150000"/>
              </a:lnSpc>
              <a:buNone/>
            </a:pPr>
            <a:r>
              <a:rPr lang="ru-RU" dirty="0" smtClean="0">
                <a:latin typeface="Times New Roman" panose="02020603050405020304" pitchFamily="18" charset="0"/>
                <a:cs typeface="Times New Roman" panose="02020603050405020304" pitchFamily="18" charset="0"/>
              </a:rPr>
              <a:t>2. Новые формы образования и образовательные проекты.</a:t>
            </a:r>
          </a:p>
          <a:p>
            <a:pPr marL="0" indent="0" algn="just">
              <a:lnSpc>
                <a:spcPct val="150000"/>
              </a:lnSpc>
              <a:buNone/>
            </a:pPr>
            <a:r>
              <a:rPr lang="ru-RU" dirty="0" smtClean="0">
                <a:latin typeface="Times New Roman" panose="02020603050405020304" pitchFamily="18" charset="0"/>
                <a:cs typeface="Times New Roman" panose="02020603050405020304" pitchFamily="18" charset="0"/>
              </a:rPr>
              <a:t>3. Характер проблем российского образования в современных условиях.</a:t>
            </a:r>
          </a:p>
          <a:p>
            <a:endParaRPr lang="ru-RU" dirty="0" smtClean="0"/>
          </a:p>
          <a:p>
            <a:endParaRPr lang="ru-RU" dirty="0"/>
          </a:p>
        </p:txBody>
      </p:sp>
    </p:spTree>
    <p:extLst>
      <p:ext uri="{BB962C8B-B14F-4D97-AF65-F5344CB8AC3E}">
        <p14:creationId xmlns:p14="http://schemas.microsoft.com/office/powerpoint/2010/main" val="2353725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r>
              <a:rPr lang="ru-RU" sz="2400" dirty="0" smtClean="0">
                <a:latin typeface="Times New Roman" panose="02020603050405020304" pitchFamily="18" charset="0"/>
                <a:cs typeface="Times New Roman" panose="02020603050405020304" pitchFamily="18" charset="0"/>
              </a:rPr>
              <a:t>Вопреки мнению, что участие в учебном процессе само по себе и есть учебная деятельность, на первый план выходит </a:t>
            </a:r>
            <a:r>
              <a:rPr lang="ru-RU" sz="2400" b="1" dirty="0" smtClean="0">
                <a:latin typeface="Times New Roman" panose="02020603050405020304" pitchFamily="18" charset="0"/>
                <a:cs typeface="Times New Roman" panose="02020603050405020304" pitchFamily="18" charset="0"/>
              </a:rPr>
              <a:t>целенаправленная учебная деятельность, имеющая целью получение не внешних, чисто </a:t>
            </a:r>
            <a:r>
              <a:rPr lang="ru-RU" sz="2400" b="1" dirty="0" err="1" smtClean="0">
                <a:latin typeface="Times New Roman" panose="02020603050405020304" pitchFamily="18" charset="0"/>
                <a:cs typeface="Times New Roman" panose="02020603050405020304" pitchFamily="18" charset="0"/>
              </a:rPr>
              <a:t>фактуальных</a:t>
            </a:r>
            <a:r>
              <a:rPr lang="ru-RU" sz="2400" b="1" dirty="0" smtClean="0">
                <a:latin typeface="Times New Roman" panose="02020603050405020304" pitchFamily="18" charset="0"/>
                <a:cs typeface="Times New Roman" panose="02020603050405020304" pitchFamily="18" charset="0"/>
              </a:rPr>
              <a:t>, а внутренних результатов, теоретического уровня мышления</a:t>
            </a:r>
            <a:r>
              <a:rPr lang="ru-RU" sz="2400" dirty="0" smtClean="0">
                <a:latin typeface="Times New Roman" panose="02020603050405020304" pitchFamily="18" charset="0"/>
                <a:cs typeface="Times New Roman" panose="02020603050405020304" pitchFamily="18" charset="0"/>
              </a:rPr>
              <a:t>. Стимулом и движущей силой здесь </a:t>
            </a:r>
            <a:r>
              <a:rPr lang="ru-RU" sz="2400" b="1" dirty="0" smtClean="0">
                <a:latin typeface="Times New Roman" panose="02020603050405020304" pitchFamily="18" charset="0"/>
                <a:cs typeface="Times New Roman" panose="02020603050405020304" pitchFamily="18" charset="0"/>
              </a:rPr>
              <a:t>является наличие внутренних познавательных мотивов, цели сознательного </a:t>
            </a:r>
            <a:r>
              <a:rPr lang="ru-RU" sz="2400" b="1" dirty="0" err="1" smtClean="0">
                <a:latin typeface="Times New Roman" panose="02020603050405020304" pitchFamily="18" charset="0"/>
                <a:cs typeface="Times New Roman" panose="02020603050405020304" pitchFamily="18" charset="0"/>
              </a:rPr>
              <a:t>самоизменения</a:t>
            </a:r>
            <a:r>
              <a:rPr lang="ru-RU" sz="2400" b="1" dirty="0" smtClean="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(«я это узнаю, пойму, решу»). При таком подходе ученик становится субъектом учебного процесса, творческого исследования, </a:t>
            </a:r>
            <a:r>
              <a:rPr lang="ru-RU" sz="2400" dirty="0" err="1" smtClean="0">
                <a:latin typeface="Times New Roman" panose="02020603050405020304" pitchFamily="18" charset="0"/>
                <a:cs typeface="Times New Roman" panose="02020603050405020304" pitchFamily="18" charset="0"/>
              </a:rPr>
              <a:t>самоизменения</a:t>
            </a:r>
            <a:r>
              <a:rPr lang="ru-RU" sz="2400" dirty="0" smtClean="0">
                <a:latin typeface="Times New Roman" panose="02020603050405020304" pitchFamily="18" charset="0"/>
                <a:cs typeface="Times New Roman" panose="02020603050405020304" pitchFamily="18" charset="0"/>
              </a:rPr>
              <a:t>. </a:t>
            </a:r>
            <a:r>
              <a:rPr lang="ru-RU" sz="2400" b="1" dirty="0" smtClean="0">
                <a:latin typeface="Times New Roman" panose="02020603050405020304" pitchFamily="18" charset="0"/>
                <a:cs typeface="Times New Roman" panose="02020603050405020304" pitchFamily="18" charset="0"/>
              </a:rPr>
              <a:t>Задача же учителя – организовать это движение (не «объяснять», а «помочь найти»). </a:t>
            </a:r>
            <a:r>
              <a:rPr lang="ru-RU" sz="2400" dirty="0" smtClean="0">
                <a:latin typeface="Times New Roman" panose="02020603050405020304" pitchFamily="18" charset="0"/>
                <a:cs typeface="Times New Roman" panose="02020603050405020304" pitchFamily="18" charset="0"/>
              </a:rPr>
              <a:t>В современных концепциях образования стиль отношений учителя и учеников: </a:t>
            </a:r>
            <a:r>
              <a:rPr lang="ru-RU" sz="2400" b="1" dirty="0" smtClean="0">
                <a:latin typeface="Times New Roman" panose="02020603050405020304" pitchFamily="18" charset="0"/>
                <a:cs typeface="Times New Roman" panose="02020603050405020304" pitchFamily="18" charset="0"/>
              </a:rPr>
              <a:t>«не командовать, а организовывать; не запрещать, а направлять; не принуждать, а убеждать; не ограничивать, а предоставлять свободу выбора». </a:t>
            </a:r>
            <a:r>
              <a:rPr lang="ru-RU" sz="2400" dirty="0" smtClean="0">
                <a:latin typeface="Times New Roman" panose="02020603050405020304" pitchFamily="18" charset="0"/>
                <a:cs typeface="Times New Roman" panose="02020603050405020304" pitchFamily="18" charset="0"/>
              </a:rPr>
              <a:t>Приоритетным является положительное стимулирование. Содержание обучения – средство развития личности, а не самоцель.</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038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Воспитание, обучение и развитие рассматриваются как диалектические составляющие единого процесса. Во всех указанных методиках центральное значение приобретают </a:t>
            </a:r>
            <a:r>
              <a:rPr lang="ru-RU" sz="2400" b="1" dirty="0" smtClean="0">
                <a:latin typeface="Times New Roman" panose="02020603050405020304" pitchFamily="18" charset="0"/>
                <a:cs typeface="Times New Roman" panose="02020603050405020304" pitchFamily="18" charset="0"/>
              </a:rPr>
              <a:t>«точки удивления» </a:t>
            </a:r>
            <a:r>
              <a:rPr lang="ru-RU" sz="2400" dirty="0" smtClean="0">
                <a:latin typeface="Times New Roman" panose="02020603050405020304" pitchFamily="18" charset="0"/>
                <a:cs typeface="Times New Roman" panose="02020603050405020304" pitchFamily="18" charset="0"/>
              </a:rPr>
              <a:t>(«что такое число? что такое цвет?»). </a:t>
            </a:r>
          </a:p>
          <a:p>
            <a:pPr marL="0" indent="0" algn="just">
              <a:buNone/>
            </a:pPr>
            <a:r>
              <a:rPr lang="ru-RU" sz="2400" dirty="0" smtClean="0">
                <a:latin typeface="Times New Roman" panose="02020603050405020304" pitchFamily="18" charset="0"/>
                <a:cs typeface="Times New Roman" panose="02020603050405020304" pitchFamily="18" charset="0"/>
              </a:rPr>
              <a:t>Новые импульсы получают популярные в 1970-1980-х гг. технологии технического творчества, решения изобретательских задач, где упор делается не на традиционную последовательность предметов и разделов, а на выделение и объединение </a:t>
            </a:r>
            <a:r>
              <a:rPr lang="ru-RU" sz="2400" b="1" dirty="0" smtClean="0">
                <a:latin typeface="Times New Roman" panose="02020603050405020304" pitchFamily="18" charset="0"/>
                <a:cs typeface="Times New Roman" panose="02020603050405020304" pitchFamily="18" charset="0"/>
              </a:rPr>
              <a:t>узловых вопросов, «мозговые атаки»</a:t>
            </a:r>
            <a:r>
              <a:rPr lang="ru-RU" sz="2400" dirty="0" smtClean="0">
                <a:latin typeface="Times New Roman" panose="02020603050405020304" pitchFamily="18" charset="0"/>
                <a:cs typeface="Times New Roman" panose="02020603050405020304" pitchFamily="18" charset="0"/>
              </a:rPr>
              <a:t>. Мотивацией в них является стремление к творчеству, самовыражению, </a:t>
            </a:r>
            <a:r>
              <a:rPr lang="ru-RU" sz="2400" dirty="0" err="1" smtClean="0">
                <a:latin typeface="Times New Roman" panose="02020603050405020304" pitchFamily="18" charset="0"/>
                <a:cs typeface="Times New Roman" panose="02020603050405020304" pitchFamily="18" charset="0"/>
              </a:rPr>
              <a:t>самоактуализации</a:t>
            </a:r>
            <a:r>
              <a:rPr lang="ru-RU" sz="2400" dirty="0" smtClean="0">
                <a:latin typeface="Times New Roman" panose="02020603050405020304" pitchFamily="18" charset="0"/>
                <a:cs typeface="Times New Roman" panose="02020603050405020304" pitchFamily="18" charset="0"/>
              </a:rPr>
              <a:t>.</a:t>
            </a:r>
          </a:p>
          <a:p>
            <a:pPr marL="0" indent="0" algn="just">
              <a:buNone/>
            </a:pPr>
            <a:r>
              <a:rPr lang="ru-RU" sz="2400" dirty="0" smtClean="0">
                <a:latin typeface="Times New Roman" panose="02020603050405020304" pitchFamily="18" charset="0"/>
                <a:cs typeface="Times New Roman" panose="02020603050405020304" pitchFamily="18" charset="0"/>
              </a:rPr>
              <a:t>При всем различии современных концепций их объединяет надежда, что «при сложившейся в настоящее время в нашем обществе и школе обстановке безыдейности, безверия формирование идеала самосовершенствования как смысла жизни, соединенного с верой в себя» может служить идейной основой новой системы образования и воспитания.</a:t>
            </a:r>
          </a:p>
          <a:p>
            <a:pPr marL="0" indent="0">
              <a:buNone/>
            </a:pPr>
            <a:endParaRPr lang="ru-RU" dirty="0"/>
          </a:p>
        </p:txBody>
      </p:sp>
    </p:spTree>
    <p:extLst>
      <p:ext uri="{BB962C8B-B14F-4D97-AF65-F5344CB8AC3E}">
        <p14:creationId xmlns:p14="http://schemas.microsoft.com/office/powerpoint/2010/main" val="4209194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r>
              <a:rPr lang="ru-RU" sz="2400" dirty="0" smtClean="0">
                <a:latin typeface="Times New Roman" panose="02020603050405020304" pitchFamily="18" charset="0"/>
                <a:cs typeface="Times New Roman" panose="02020603050405020304" pitchFamily="18" charset="0"/>
              </a:rPr>
              <a:t>Отдельно следует сказать о концепции </a:t>
            </a:r>
            <a:r>
              <a:rPr lang="ru-RU" sz="2400" b="1" dirty="0" smtClean="0">
                <a:latin typeface="Times New Roman" panose="02020603050405020304" pitchFamily="18" charset="0"/>
                <a:cs typeface="Times New Roman" panose="02020603050405020304" pitchFamily="18" charset="0"/>
              </a:rPr>
              <a:t>«Русская школа»</a:t>
            </a:r>
            <a:r>
              <a:rPr lang="ru-RU" sz="2400" dirty="0" smtClean="0">
                <a:latin typeface="Times New Roman" panose="02020603050405020304" pitchFamily="18" charset="0"/>
                <a:cs typeface="Times New Roman" panose="02020603050405020304" pitchFamily="18" charset="0"/>
              </a:rPr>
              <a:t>,</a:t>
            </a:r>
            <a:r>
              <a:rPr lang="ru-RU" sz="2400" b="1" dirty="0" smtClean="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возрождающей задачу формирования подлинно русского человека – высоконравственного, духовно богатого, трудолюбивого, физически развитого, преданного своей отчизне, уважающего и знающего свою богатую культуру, ответственного за ее настоящее и будущее. Идеалы такой школы – единение и согласие («лад»), стремление к истине и справедливости, соборность, </a:t>
            </a:r>
            <a:r>
              <a:rPr lang="ru-RU" sz="2400" dirty="0" err="1" smtClean="0">
                <a:latin typeface="Times New Roman" panose="02020603050405020304" pitchFamily="18" charset="0"/>
                <a:cs typeface="Times New Roman" panose="02020603050405020304" pitchFamily="18" charset="0"/>
              </a:rPr>
              <a:t>всечеловечность</a:t>
            </a:r>
            <a:r>
              <a:rPr lang="ru-RU" sz="2400" dirty="0" smtClean="0">
                <a:latin typeface="Times New Roman" panose="02020603050405020304" pitchFamily="18" charset="0"/>
                <a:cs typeface="Times New Roman" panose="02020603050405020304" pitchFamily="18" charset="0"/>
              </a:rPr>
              <a:t>. В </a:t>
            </a:r>
            <a:r>
              <a:rPr lang="ru-RU" sz="2400" b="1" dirty="0" smtClean="0">
                <a:latin typeface="Times New Roman" panose="02020603050405020304" pitchFamily="18" charset="0"/>
                <a:cs typeface="Times New Roman" panose="02020603050405020304" pitchFamily="18" charset="0"/>
              </a:rPr>
              <a:t>«Русской школе»</a:t>
            </a:r>
            <a:r>
              <a:rPr lang="ru-RU" sz="2400" dirty="0" smtClean="0">
                <a:latin typeface="Times New Roman" panose="02020603050405020304" pitchFamily="18" charset="0"/>
                <a:cs typeface="Times New Roman" panose="02020603050405020304" pitchFamily="18" charset="0"/>
              </a:rPr>
              <a:t> вводятся курсы </a:t>
            </a:r>
            <a:r>
              <a:rPr lang="ru-RU" sz="2400" b="1" dirty="0" smtClean="0">
                <a:latin typeface="Times New Roman" panose="02020603050405020304" pitchFamily="18" charset="0"/>
                <a:cs typeface="Times New Roman" panose="02020603050405020304" pitchFamily="18" charset="0"/>
              </a:rPr>
              <a:t>«Светочи России»</a:t>
            </a:r>
            <a:r>
              <a:rPr lang="ru-RU" sz="2400" dirty="0" smtClean="0">
                <a:latin typeface="Times New Roman" panose="02020603050405020304" pitchFamily="18" charset="0"/>
                <a:cs typeface="Times New Roman" panose="02020603050405020304" pitchFamily="18" charset="0"/>
              </a:rPr>
              <a:t>,</a:t>
            </a:r>
            <a:r>
              <a:rPr lang="ru-RU" sz="2400" b="1" dirty="0" smtClean="0">
                <a:latin typeface="Times New Roman" panose="02020603050405020304" pitchFamily="18" charset="0"/>
                <a:cs typeface="Times New Roman" panose="02020603050405020304" pitchFamily="18" charset="0"/>
              </a:rPr>
              <a:t> «Святыни России»</a:t>
            </a:r>
            <a:r>
              <a:rPr lang="ru-RU" sz="2400" dirty="0" smtClean="0">
                <a:latin typeface="Times New Roman" panose="02020603050405020304" pitchFamily="18" charset="0"/>
                <a:cs typeface="Times New Roman" panose="02020603050405020304" pitchFamily="18" charset="0"/>
              </a:rPr>
              <a:t>, </a:t>
            </a:r>
            <a:r>
              <a:rPr lang="ru-RU" sz="2400" b="1" dirty="0" smtClean="0">
                <a:latin typeface="Times New Roman" panose="02020603050405020304" pitchFamily="18" charset="0"/>
                <a:cs typeface="Times New Roman" panose="02020603050405020304" pitchFamily="18" charset="0"/>
              </a:rPr>
              <a:t>«Русская душа»</a:t>
            </a:r>
            <a:r>
              <a:rPr lang="ru-RU" sz="2400" dirty="0" smtClean="0">
                <a:latin typeface="Times New Roman" panose="02020603050405020304" pitchFamily="18" charset="0"/>
                <a:cs typeface="Times New Roman" panose="02020603050405020304" pitchFamily="18" charset="0"/>
              </a:rPr>
              <a:t>.</a:t>
            </a:r>
            <a:r>
              <a:rPr lang="ru-RU" sz="2400" b="1" dirty="0" smtClean="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Важное значение в концепции </a:t>
            </a:r>
            <a:r>
              <a:rPr lang="ru-RU" sz="2400" b="1" dirty="0" smtClean="0">
                <a:latin typeface="Times New Roman" panose="02020603050405020304" pitchFamily="18" charset="0"/>
                <a:cs typeface="Times New Roman" panose="02020603050405020304" pitchFamily="18" charset="0"/>
              </a:rPr>
              <a:t>«Русской школы» </a:t>
            </a:r>
            <a:r>
              <a:rPr lang="ru-RU" sz="2400" dirty="0" smtClean="0">
                <a:latin typeface="Times New Roman" panose="02020603050405020304" pitchFamily="18" charset="0"/>
                <a:cs typeface="Times New Roman" panose="02020603050405020304" pitchFamily="18" charset="0"/>
              </a:rPr>
              <a:t>вновь приобретает семейное воспитание. Помимо Москвы, такие школы организуются и в других городах.</a:t>
            </a:r>
          </a:p>
          <a:p>
            <a:pPr marL="0" indent="0" algn="just">
              <a:buNone/>
            </a:pPr>
            <a:endParaRPr lang="ru-RU" sz="2400" dirty="0" smtClean="0">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84828"/>
            <a:ext cx="4176464" cy="2773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919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lvl="0" indent="0" algn="just">
              <a:buNone/>
            </a:pPr>
            <a:r>
              <a:rPr lang="ru-RU" sz="2400" dirty="0">
                <a:latin typeface="Times New Roman" panose="02020603050405020304" pitchFamily="18" charset="0"/>
                <a:cs typeface="Times New Roman" panose="02020603050405020304" pitchFamily="18" charset="0"/>
              </a:rPr>
              <a:t>В Москве функционирует и сегодня </a:t>
            </a:r>
            <a:r>
              <a:rPr lang="ru-RU" sz="2400" b="1" dirty="0">
                <a:latin typeface="Times New Roman" panose="02020603050405020304" pitchFamily="18" charset="0"/>
                <a:cs typeface="Times New Roman" panose="02020603050405020304" pitchFamily="18" charset="0"/>
              </a:rPr>
              <a:t>Центр </a:t>
            </a:r>
            <a:r>
              <a:rPr lang="ru-RU" sz="2400" b="1" dirty="0" err="1">
                <a:latin typeface="Times New Roman" panose="02020603050405020304" pitchFamily="18" charset="0"/>
                <a:cs typeface="Times New Roman" panose="02020603050405020304" pitchFamily="18" charset="0"/>
              </a:rPr>
              <a:t>Вальдорфской</a:t>
            </a:r>
            <a:r>
              <a:rPr lang="ru-RU" sz="2400" b="1" dirty="0">
                <a:latin typeface="Times New Roman" panose="02020603050405020304" pitchFamily="18" charset="0"/>
                <a:cs typeface="Times New Roman" panose="02020603050405020304" pitchFamily="18" charset="0"/>
              </a:rPr>
              <a:t> педагогики </a:t>
            </a:r>
            <a:r>
              <a:rPr lang="ru-RU" sz="2400" dirty="0">
                <a:latin typeface="Times New Roman" panose="02020603050405020304" pitchFamily="18" charset="0"/>
                <a:cs typeface="Times New Roman" panose="02020603050405020304" pitchFamily="18" charset="0"/>
              </a:rPr>
              <a:t>под руководством </a:t>
            </a:r>
            <a:r>
              <a:rPr lang="ru-RU" sz="2400" b="1" dirty="0">
                <a:latin typeface="Times New Roman" panose="02020603050405020304" pitchFamily="18" charset="0"/>
                <a:cs typeface="Times New Roman" panose="02020603050405020304" pitchFamily="18" charset="0"/>
              </a:rPr>
              <a:t>А. </a:t>
            </a:r>
            <a:r>
              <a:rPr lang="ru-RU" sz="2400" b="1" dirty="0" err="1">
                <a:latin typeface="Times New Roman" panose="02020603050405020304" pitchFamily="18" charset="0"/>
                <a:cs typeface="Times New Roman" panose="02020603050405020304" pitchFamily="18" charset="0"/>
              </a:rPr>
              <a:t>Пинского</a:t>
            </a:r>
            <a:r>
              <a:rPr lang="ru-RU" sz="2400" dirty="0">
                <a:latin typeface="Times New Roman" panose="02020603050405020304" pitchFamily="18" charset="0"/>
                <a:cs typeface="Times New Roman" panose="02020603050405020304" pitchFamily="18" charset="0"/>
              </a:rPr>
              <a:t>. В числе новых программ внешкольной деятельности можно назвать: </a:t>
            </a:r>
            <a:r>
              <a:rPr lang="ru-RU" sz="2400" b="1" dirty="0">
                <a:latin typeface="Times New Roman" panose="02020603050405020304" pitchFamily="18" charset="0"/>
                <a:cs typeface="Times New Roman" panose="02020603050405020304" pitchFamily="18" charset="0"/>
              </a:rPr>
              <a:t>«Возрождение»</a:t>
            </a:r>
            <a:r>
              <a:rPr lang="ru-RU" sz="2400"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«Я сам»</a:t>
            </a:r>
            <a:r>
              <a:rPr lang="ru-RU" sz="2400" dirty="0">
                <a:latin typeface="Times New Roman" panose="02020603050405020304" pitchFamily="18" charset="0"/>
                <a:cs typeface="Times New Roman" panose="02020603050405020304" pitchFamily="18" charset="0"/>
              </a:rPr>
              <a:t>,</a:t>
            </a:r>
            <a:r>
              <a:rPr lang="ru-RU" sz="2400" b="1" dirty="0">
                <a:latin typeface="Times New Roman" panose="02020603050405020304" pitchFamily="18" charset="0"/>
                <a:cs typeface="Times New Roman" panose="02020603050405020304" pitchFamily="18" charset="0"/>
              </a:rPr>
              <a:t> «</a:t>
            </a:r>
            <a:r>
              <a:rPr lang="ru-RU" sz="2400" b="1" dirty="0" err="1">
                <a:latin typeface="Times New Roman" panose="02020603050405020304" pitchFamily="18" charset="0"/>
                <a:cs typeface="Times New Roman" panose="02020603050405020304" pitchFamily="18" charset="0"/>
              </a:rPr>
              <a:t>Сталкер</a:t>
            </a:r>
            <a:r>
              <a:rPr lang="ru-RU" sz="2400" b="1" dirty="0">
                <a:latin typeface="Times New Roman" panose="02020603050405020304" pitchFamily="18" charset="0"/>
                <a:cs typeface="Times New Roman" panose="02020603050405020304" pitchFamily="18" charset="0"/>
              </a:rPr>
              <a:t>»</a:t>
            </a:r>
            <a:r>
              <a:rPr lang="ru-RU" sz="2400" dirty="0">
                <a:latin typeface="Times New Roman" panose="02020603050405020304" pitchFamily="18" charset="0"/>
                <a:cs typeface="Times New Roman" panose="02020603050405020304" pitchFamily="18" charset="0"/>
              </a:rPr>
              <a:t>. Внедряются новые, в том числе элективные программы, вариативные программы, сокращенные, обязательные. Сейчас узаконено право на домашнее образование, в некоторых школах и вузах обеспечивается возможность выбора не только класса, но и преподавателя. Меньше обсуждается вопрос о праве выбора для самого преподавателя.</a:t>
            </a:r>
          </a:p>
          <a:p>
            <a:endParaRPr lang="ru-RU"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3356992"/>
            <a:ext cx="4431867" cy="3326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289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Особое внимание уделяется воспитанию одаренных, талантливых детей. </a:t>
            </a:r>
            <a:r>
              <a:rPr lang="ru-RU" sz="2400" b="1" dirty="0" smtClean="0">
                <a:latin typeface="Times New Roman" panose="02020603050405020304" pitchFamily="18" charset="0"/>
                <a:cs typeface="Times New Roman" panose="02020603050405020304" pitchFamily="18" charset="0"/>
              </a:rPr>
              <a:t>В. Юркевич </a:t>
            </a:r>
            <a:r>
              <a:rPr lang="ru-RU" sz="2400" dirty="0" smtClean="0">
                <a:latin typeface="Times New Roman" panose="02020603050405020304" pitchFamily="18" charset="0"/>
                <a:cs typeface="Times New Roman" panose="02020603050405020304" pitchFamily="18" charset="0"/>
              </a:rPr>
              <a:t>различает 3 типа одаренности: академическая (ярко выраженная способность учиться); интеллектуальная (умение мыслить, анализируя и сопоставляя факты); творческая (нестандартное мышление и видение мира). Для всех одаренных детей характерны выраженная познавательная потребность, стремление и умение на равных обращаться со взрослыми, уважение к себе, чувство меры, особый строй речи, часто способность к парадоксам, чувство юмора. Эти качества не мешают им быть обычными в других отношениях мальчишками и девчонками, любящими играть в футбол, плавать. Важно не форсировать их одаренность, не делать белыми воронами, обязанными побеждать на олимпиадах и шахматных соревнованиях, перескакивать из класса в класс, отрываясь от друзей и так далее.</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675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103"/>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0" y="0"/>
            <a:ext cx="9144000" cy="892552"/>
          </a:xfrm>
          <a:prstGeom prst="rect">
            <a:avLst/>
          </a:prstGeom>
        </p:spPr>
        <p:txBody>
          <a:bodyPr wrap="square">
            <a:spAutoFit/>
          </a:bodyPr>
          <a:lstStyle/>
          <a:p>
            <a:pPr algn="just"/>
            <a:r>
              <a:rPr lang="ru-RU" b="1" i="0" dirty="0" smtClean="0">
                <a:solidFill>
                  <a:srgbClr val="0A0A0A"/>
                </a:solidFill>
                <a:effectLst/>
                <a:latin typeface="arial"/>
              </a:rPr>
              <a:t>Юркевич Виктория Соломоновна </a:t>
            </a:r>
            <a:r>
              <a:rPr lang="ru-RU" dirty="0" smtClean="0">
                <a:solidFill>
                  <a:srgbClr val="0A0A0A"/>
                </a:solidFill>
                <a:latin typeface="arial"/>
              </a:rPr>
              <a:t>- </a:t>
            </a:r>
            <a:r>
              <a:rPr lang="ru-RU" sz="1600" b="0" i="0" dirty="0" smtClean="0">
                <a:solidFill>
                  <a:srgbClr val="002060"/>
                </a:solidFill>
                <a:effectLst/>
                <a:latin typeface="arial"/>
              </a:rPr>
              <a:t>кандидат психологических наук руководитель Городского ресурсного центра одаренности в Московском городском психолого-педагогическом университете</a:t>
            </a:r>
            <a:r>
              <a:rPr lang="ru-RU" dirty="0" smtClean="0">
                <a:solidFill>
                  <a:srgbClr val="002060"/>
                </a:solidFill>
              </a:rPr>
              <a:t>.</a:t>
            </a:r>
            <a:endParaRPr lang="ru-RU" b="0" i="0" dirty="0" smtClean="0">
              <a:solidFill>
                <a:srgbClr val="002060"/>
              </a:solidFill>
              <a:effectLst/>
              <a:latin typeface="arial"/>
            </a:endParaRPr>
          </a:p>
        </p:txBody>
      </p:sp>
    </p:spTree>
    <p:extLst>
      <p:ext uri="{BB962C8B-B14F-4D97-AF65-F5344CB8AC3E}">
        <p14:creationId xmlns:p14="http://schemas.microsoft.com/office/powerpoint/2010/main" val="2973502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77500" lnSpcReduction="20000"/>
          </a:bodyPr>
          <a:lstStyle/>
          <a:p>
            <a:pPr marL="0" indent="0" algn="ctr">
              <a:buNone/>
            </a:pPr>
            <a:endParaRPr lang="ru-RU" b="1" dirty="0" smtClean="0">
              <a:latin typeface="Times New Roman" panose="02020603050405020304" pitchFamily="18" charset="0"/>
              <a:cs typeface="Times New Roman" panose="02020603050405020304" pitchFamily="18" charset="0"/>
            </a:endParaRPr>
          </a:p>
          <a:p>
            <a:pPr marL="0" indent="0" algn="ctr">
              <a:buNone/>
            </a:pPr>
            <a:r>
              <a:rPr lang="ru-RU" b="1" dirty="0" smtClean="0">
                <a:latin typeface="Times New Roman" panose="02020603050405020304" pitchFamily="18" charset="0"/>
                <a:cs typeface="Times New Roman" panose="02020603050405020304" pitchFamily="18" charset="0"/>
              </a:rPr>
              <a:t>3. Характер проблем российского образования в современных условиях.</a:t>
            </a:r>
          </a:p>
          <a:p>
            <a:pPr marL="0" indent="0" algn="just">
              <a:buNone/>
            </a:pPr>
            <a:r>
              <a:rPr lang="ru-RU" sz="3100" dirty="0" smtClean="0">
                <a:latin typeface="Times New Roman" panose="02020603050405020304" pitchFamily="18" charset="0"/>
                <a:cs typeface="Times New Roman" panose="02020603050405020304" pitchFamily="18" charset="0"/>
              </a:rPr>
              <a:t>На фоне перспективных подходов не снижается острота серьезнейших проблем: работа с </a:t>
            </a:r>
            <a:r>
              <a:rPr lang="ru-RU" sz="3100" dirty="0" err="1" smtClean="0">
                <a:latin typeface="Times New Roman" panose="02020603050405020304" pitchFamily="18" charset="0"/>
                <a:cs typeface="Times New Roman" panose="02020603050405020304" pitchFamily="18" charset="0"/>
              </a:rPr>
              <a:t>девиантными</a:t>
            </a:r>
            <a:r>
              <a:rPr lang="ru-RU" sz="3100" dirty="0" smtClean="0">
                <a:latin typeface="Times New Roman" panose="02020603050405020304" pitchFamily="18" charset="0"/>
                <a:cs typeface="Times New Roman" panose="02020603050405020304" pitchFamily="18" charset="0"/>
              </a:rPr>
              <a:t> (отклоняющимися) детьми, детьми с задержкой психического развития (ЗПР), которых становится все больше в условиях нынешней России. Угрожающие размеры принимает рост функциональной неграмотности. Мало уделяется внимания физическому воспитанию, досугу учащихся: на смену пионерлагерям с «кострами и синими ночами» пришла улица с катастрофически растущей в условиях </a:t>
            </a:r>
            <a:r>
              <a:rPr lang="ru-RU" sz="3100" dirty="0" err="1" smtClean="0">
                <a:latin typeface="Times New Roman" panose="02020603050405020304" pitchFamily="18" charset="0"/>
                <a:cs typeface="Times New Roman" panose="02020603050405020304" pitchFamily="18" charset="0"/>
              </a:rPr>
              <a:t>бездуховности</a:t>
            </a:r>
            <a:r>
              <a:rPr lang="ru-RU" sz="3100" dirty="0" smtClean="0">
                <a:latin typeface="Times New Roman" panose="02020603050405020304" pitchFamily="18" charset="0"/>
                <a:cs typeface="Times New Roman" panose="02020603050405020304" pitchFamily="18" charset="0"/>
              </a:rPr>
              <a:t>, невнимания взрослых преступностью. Трудно поверить, но сейчас обществу внушается мысль, что намечаемый переход к 12-летнему школьному обучению приведет к снижению преступности. Безусловно, проект 12-летки требует серьезного анализа всех его плюсов и минусов, и самое важное – избежать просто «принятия решения».</a:t>
            </a:r>
          </a:p>
          <a:p>
            <a:pPr marL="0" indent="0" algn="just">
              <a:buNone/>
            </a:pPr>
            <a:r>
              <a:rPr lang="ru-RU" sz="3100" dirty="0" smtClean="0">
                <a:latin typeface="Times New Roman" panose="02020603050405020304" pitchFamily="18" charset="0"/>
                <a:cs typeface="Times New Roman" panose="02020603050405020304" pitchFamily="18" charset="0"/>
              </a:rPr>
              <a:t>Отвергая залежалые подходы, методы и рецепты, изжившую себя философию образования, необходимо предлагать новые. Проблемам и перспективам современного образования посвящен заключительный раздел.</a:t>
            </a:r>
            <a:endParaRPr lang="ru-RU"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227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Кризисные </a:t>
            </a:r>
            <a:r>
              <a:rPr lang="ru-RU" sz="2400" dirty="0">
                <a:latin typeface="Times New Roman" panose="02020603050405020304" pitchFamily="18" charset="0"/>
                <a:cs typeface="Times New Roman" panose="02020603050405020304" pitchFamily="18" charset="0"/>
              </a:rPr>
              <a:t>явления в современном обществе требуют поиска направлений, определяющих перспективы развития и совершенствования общего образования. </a:t>
            </a: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Приоритетными </a:t>
            </a:r>
            <a:r>
              <a:rPr lang="ru-RU" sz="2400" dirty="0">
                <a:latin typeface="Times New Roman" panose="02020603050405020304" pitchFamily="18" charset="0"/>
                <a:cs typeface="Times New Roman" panose="02020603050405020304" pitchFamily="18" charset="0"/>
              </a:rPr>
              <a:t>направлениями модернизации образования, определенными в Концепции, стали: повышение качества образования, разгрузка и обновление содержания образования, создание условий, способствующих сохранению здоровья детей, введение современных педагогических технологий, обеспечивающих личностно-ориентированное обучение учащихся. Подобные преобразования необходимы не только в средней школе, но и в начальной, учитывая единство и систематичность образования. Согласно Концепции модернизации образования предусматривается переход на без отметочную систему обучения в начальном звене школы, апробация целостных комплектов учебников, введение новых предметов: информатики и иностранного языка. </a:t>
            </a:r>
          </a:p>
          <a:p>
            <a:pPr marL="0" indent="0">
              <a:buNone/>
            </a:pPr>
            <a:endParaRPr lang="ru-RU" dirty="0"/>
          </a:p>
        </p:txBody>
      </p:sp>
    </p:spTree>
    <p:extLst>
      <p:ext uri="{BB962C8B-B14F-4D97-AF65-F5344CB8AC3E}">
        <p14:creationId xmlns:p14="http://schemas.microsoft.com/office/powerpoint/2010/main" val="10682330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77500" lnSpcReduction="20000"/>
          </a:bodyPr>
          <a:lstStyle/>
          <a:p>
            <a:pPr marL="0" indent="0" algn="just">
              <a:buNone/>
            </a:pPr>
            <a:r>
              <a:rPr lang="ru-RU" sz="3100" dirty="0">
                <a:latin typeface="Times New Roman" panose="02020603050405020304" pitchFamily="18" charset="0"/>
                <a:cs typeface="Times New Roman" panose="02020603050405020304" pitchFamily="18" charset="0"/>
              </a:rPr>
              <a:t>Наряду с указанными вопросами, пристальное внимание педагогов и руководителей начального образования обращено на решение множества других актуальных проблем. На их наличие указывают как психологи, так и педагоги:</a:t>
            </a:r>
          </a:p>
          <a:p>
            <a:pPr marL="0" indent="0" algn="just">
              <a:buNone/>
            </a:pPr>
            <a:endParaRPr lang="ru-RU" sz="3100" dirty="0">
              <a:latin typeface="Times New Roman" panose="02020603050405020304" pitchFamily="18" charset="0"/>
              <a:cs typeface="Times New Roman" panose="02020603050405020304" pitchFamily="18" charset="0"/>
            </a:endParaRPr>
          </a:p>
          <a:p>
            <a:pPr marL="0" indent="0" algn="just">
              <a:buNone/>
            </a:pPr>
            <a:r>
              <a:rPr lang="ru-RU" sz="3100" dirty="0" smtClean="0">
                <a:latin typeface="Times New Roman" panose="02020603050405020304" pitchFamily="18" charset="0"/>
                <a:cs typeface="Times New Roman" panose="02020603050405020304" pitchFamily="18" charset="0"/>
              </a:rPr>
              <a:t>-осуществление </a:t>
            </a:r>
            <a:r>
              <a:rPr lang="ru-RU" sz="3100" dirty="0">
                <a:latin typeface="Times New Roman" panose="02020603050405020304" pitchFamily="18" charset="0"/>
                <a:cs typeface="Times New Roman" panose="02020603050405020304" pitchFamily="18" charset="0"/>
              </a:rPr>
              <a:t>преемственности между дошкольным образованием и начальной школой, между начальной и основной школой;</a:t>
            </a:r>
          </a:p>
          <a:p>
            <a:pPr marL="0" indent="0" algn="just">
              <a:buNone/>
            </a:pPr>
            <a:endParaRPr lang="ru-RU" sz="3100" dirty="0">
              <a:latin typeface="Times New Roman" panose="02020603050405020304" pitchFamily="18" charset="0"/>
              <a:cs typeface="Times New Roman" panose="02020603050405020304" pitchFamily="18" charset="0"/>
            </a:endParaRPr>
          </a:p>
          <a:p>
            <a:pPr marL="0" indent="0" algn="just">
              <a:buNone/>
            </a:pPr>
            <a:r>
              <a:rPr lang="ru-RU" sz="3100" dirty="0" smtClean="0">
                <a:latin typeface="Times New Roman" panose="02020603050405020304" pitchFamily="18" charset="0"/>
                <a:cs typeface="Times New Roman" panose="02020603050405020304" pitchFamily="18" charset="0"/>
              </a:rPr>
              <a:t>-увеличение </a:t>
            </a:r>
            <a:r>
              <a:rPr lang="ru-RU" sz="3100" dirty="0">
                <a:latin typeface="Times New Roman" panose="02020603050405020304" pitchFamily="18" charset="0"/>
                <a:cs typeface="Times New Roman" panose="02020603050405020304" pitchFamily="18" charset="0"/>
              </a:rPr>
              <a:t>числа первоклассников, не готовых к обучению школьного типа, в связи с переходом на 4-летнее начальное образование и снижением возраста поступления детей в школу;</a:t>
            </a:r>
          </a:p>
          <a:p>
            <a:pPr marL="0" indent="0" algn="just">
              <a:buNone/>
            </a:pPr>
            <a:endParaRPr lang="ru-RU" sz="3100" dirty="0">
              <a:latin typeface="Times New Roman" panose="02020603050405020304" pitchFamily="18" charset="0"/>
              <a:cs typeface="Times New Roman" panose="02020603050405020304" pitchFamily="18" charset="0"/>
            </a:endParaRPr>
          </a:p>
          <a:p>
            <a:pPr marL="0" indent="0" algn="just">
              <a:buNone/>
            </a:pPr>
            <a:r>
              <a:rPr lang="ru-RU" sz="3100" dirty="0" smtClean="0">
                <a:latin typeface="Times New Roman" panose="02020603050405020304" pitchFamily="18" charset="0"/>
                <a:cs typeface="Times New Roman" panose="02020603050405020304" pitchFamily="18" charset="0"/>
              </a:rPr>
              <a:t>-увеличение </a:t>
            </a:r>
            <a:r>
              <a:rPr lang="ru-RU" sz="3100" dirty="0">
                <a:latin typeface="Times New Roman" panose="02020603050405020304" pitchFamily="18" charset="0"/>
                <a:cs typeface="Times New Roman" panose="02020603050405020304" pitchFamily="18" charset="0"/>
              </a:rPr>
              <a:t>числа детей, имеющих пограничные нарушения соматического и психического здоровья на этапе поступления в школу;</a:t>
            </a:r>
          </a:p>
          <a:p>
            <a:pPr marL="0" indent="0" algn="just">
              <a:buNone/>
            </a:pPr>
            <a:endParaRPr lang="ru-RU" sz="3100" dirty="0">
              <a:latin typeface="Times New Roman" panose="02020603050405020304" pitchFamily="18" charset="0"/>
              <a:cs typeface="Times New Roman" panose="02020603050405020304" pitchFamily="18" charset="0"/>
            </a:endParaRPr>
          </a:p>
          <a:p>
            <a:pPr marL="0" indent="0" algn="just">
              <a:buNone/>
            </a:pPr>
            <a:r>
              <a:rPr lang="ru-RU" sz="3100" dirty="0" smtClean="0">
                <a:latin typeface="Times New Roman" panose="02020603050405020304" pitchFamily="18" charset="0"/>
                <a:cs typeface="Times New Roman" panose="02020603050405020304" pitchFamily="18" charset="0"/>
              </a:rPr>
              <a:t>-внедрение </a:t>
            </a:r>
            <a:r>
              <a:rPr lang="ru-RU" sz="3100" dirty="0">
                <a:latin typeface="Times New Roman" panose="02020603050405020304" pitchFamily="18" charset="0"/>
                <a:cs typeface="Times New Roman" panose="02020603050405020304" pitchFamily="18" charset="0"/>
              </a:rPr>
              <a:t>в образовательных процесс массовой школы новых педагогических технологий при сохранении традиционных методов и форм педагогического воздействия.</a:t>
            </a:r>
          </a:p>
          <a:p>
            <a:pPr marL="0" indent="0">
              <a:buNone/>
            </a:pPr>
            <a:endParaRPr lang="ru-RU" dirty="0"/>
          </a:p>
          <a:p>
            <a:pPr marL="0" indent="0">
              <a:buNone/>
            </a:pPr>
            <a:endParaRPr lang="ru-RU" dirty="0"/>
          </a:p>
          <a:p>
            <a:pPr marL="0" indent="0">
              <a:buNone/>
            </a:pPr>
            <a:endParaRPr lang="ru-RU" dirty="0"/>
          </a:p>
        </p:txBody>
      </p:sp>
    </p:spTree>
    <p:extLst>
      <p:ext uri="{BB962C8B-B14F-4D97-AF65-F5344CB8AC3E}">
        <p14:creationId xmlns:p14="http://schemas.microsoft.com/office/powerpoint/2010/main" val="1172567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fontScale="92500" lnSpcReduction="10000"/>
          </a:bodyPr>
          <a:lstStyle/>
          <a:p>
            <a:pPr marL="0" indent="0" algn="ctr">
              <a:lnSpc>
                <a:spcPct val="150000"/>
              </a:lnSpc>
              <a:buNone/>
            </a:pPr>
            <a:r>
              <a:rPr lang="ru-RU" sz="5400" dirty="0" smtClean="0">
                <a:latin typeface="Times New Roman" panose="02020603050405020304" pitchFamily="18" charset="0"/>
                <a:cs typeface="Times New Roman" panose="02020603050405020304" pitchFamily="18" charset="0"/>
              </a:rPr>
              <a:t>Образование </a:t>
            </a:r>
            <a:r>
              <a:rPr lang="ru-RU" sz="5400" dirty="0">
                <a:latin typeface="Times New Roman" panose="02020603050405020304" pitchFamily="18" charset="0"/>
                <a:cs typeface="Times New Roman" panose="02020603050405020304" pitchFamily="18" charset="0"/>
              </a:rPr>
              <a:t>- это процесс, от которого зависит будущее нации. Именно поэтому особенно важно решать все проблемы, связанные с этой сферой общественной жизни.</a:t>
            </a:r>
          </a:p>
        </p:txBody>
      </p:sp>
    </p:spTree>
    <p:extLst>
      <p:ext uri="{BB962C8B-B14F-4D97-AF65-F5344CB8AC3E}">
        <p14:creationId xmlns:p14="http://schemas.microsoft.com/office/powerpoint/2010/main" val="3538040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indent="0" algn="ctr">
              <a:buNone/>
            </a:pPr>
            <a:r>
              <a:rPr lang="ru-RU" b="1" dirty="0" smtClean="0">
                <a:latin typeface="Times New Roman" panose="02020603050405020304" pitchFamily="18" charset="0"/>
                <a:cs typeface="Times New Roman" panose="02020603050405020304" pitchFamily="18" charset="0"/>
              </a:rPr>
              <a:t>1. Смена концептуальных приоритетов.</a:t>
            </a:r>
          </a:p>
          <a:p>
            <a:pPr marL="0" indent="0">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Уже в конце 1980-х гг. в обстановке общей неуверенности, разочарований после всколыхнувшихся было надежд на демократию, гласность, духовный и экономический подъем, тяга к образованию резко упала. Так, в 1989 г. только 10% выпускников проявляли интерес к учебе, назвав ее лишь в середине перечня социальных ценностей.</a:t>
            </a:r>
          </a:p>
          <a:p>
            <a:pPr marL="0" indent="0" algn="just">
              <a:buNone/>
            </a:pPr>
            <a:r>
              <a:rPr lang="ru-RU" sz="2400" dirty="0" smtClean="0">
                <a:latin typeface="Times New Roman" panose="02020603050405020304" pitchFamily="18" charset="0"/>
                <a:cs typeface="Times New Roman" panose="02020603050405020304" pitchFamily="18" charset="0"/>
              </a:rPr>
              <a:t>Вскоре, правда, наметился рост, неуклонно продолжающийся. Сыграл роль ряд обстоятельств. С одной стороны, и Россию не миновало характерное для капиталистических стран отношение к образованию как товару, вложению капитала, чем, в частности, объясняется огромная популярность и престижность не слишком привлекательных еще недавно юридических и экономических факультетов. </a:t>
            </a:r>
          </a:p>
          <a:p>
            <a:pPr marL="0" indent="0" algn="just">
              <a:buNone/>
            </a:pP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520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indent="0" algn="just">
              <a:buNone/>
            </a:pPr>
            <a:endParaRPr lang="ru-RU" dirty="0" smtClean="0">
              <a:latin typeface="Times New Roman" panose="02020603050405020304" pitchFamily="18" charset="0"/>
              <a:cs typeface="Times New Roman" panose="02020603050405020304" pitchFamily="18" charset="0"/>
            </a:endParaRPr>
          </a:p>
          <a:p>
            <a:pPr marL="0" indent="0" algn="ctr">
              <a:buNone/>
            </a:pPr>
            <a:r>
              <a:rPr lang="ru-RU" sz="4000" b="1" dirty="0" smtClean="0">
                <a:latin typeface="Times New Roman" panose="02020603050405020304" pitchFamily="18" charset="0"/>
                <a:cs typeface="Times New Roman" panose="02020603050405020304" pitchFamily="18" charset="0"/>
              </a:rPr>
              <a:t>Рекомендуемая литература к лекции:</a:t>
            </a:r>
          </a:p>
          <a:p>
            <a:pPr marL="0" indent="0" algn="just">
              <a:buNone/>
            </a:pPr>
            <a:r>
              <a:rPr lang="ru-RU" dirty="0" smtClean="0">
                <a:latin typeface="Times New Roman" panose="02020603050405020304" pitchFamily="18" charset="0"/>
                <a:cs typeface="Times New Roman" panose="02020603050405020304" pitchFamily="18" charset="0"/>
              </a:rPr>
              <a:t>1. Джуринский А.Н. История педагогики. М., 1999.</a:t>
            </a:r>
          </a:p>
          <a:p>
            <a:pPr marL="0" indent="0" algn="just">
              <a:buNone/>
            </a:pPr>
            <a:r>
              <a:rPr lang="ru-RU" dirty="0" smtClean="0">
                <a:latin typeface="Times New Roman" panose="02020603050405020304" pitchFamily="18" charset="0"/>
                <a:cs typeface="Times New Roman" panose="02020603050405020304" pitchFamily="18" charset="0"/>
              </a:rPr>
              <a:t>2. </a:t>
            </a:r>
            <a:r>
              <a:rPr lang="ru-RU" dirty="0" err="1" smtClean="0">
                <a:latin typeface="Times New Roman" panose="02020603050405020304" pitchFamily="18" charset="0"/>
                <a:cs typeface="Times New Roman" panose="02020603050405020304" pitchFamily="18" charset="0"/>
              </a:rPr>
              <a:t>Селевко</a:t>
            </a:r>
            <a:r>
              <a:rPr lang="ru-RU" dirty="0" smtClean="0">
                <a:latin typeface="Times New Roman" panose="02020603050405020304" pitchFamily="18" charset="0"/>
                <a:cs typeface="Times New Roman" panose="02020603050405020304" pitchFamily="18" charset="0"/>
              </a:rPr>
              <a:t> Г.К. Современные образовательные технологии. М., 1998.</a:t>
            </a:r>
          </a:p>
          <a:p>
            <a:pPr marL="0" indent="0" algn="just">
              <a:buNone/>
            </a:pPr>
            <a:r>
              <a:rPr lang="ru-RU" dirty="0" smtClean="0">
                <a:latin typeface="Times New Roman" panose="02020603050405020304" pitchFamily="18" charset="0"/>
                <a:cs typeface="Times New Roman" panose="02020603050405020304" pitchFamily="18" charset="0"/>
              </a:rPr>
              <a:t>3. Тихомиров В.Р. Увлекательнее детектива и фантастики // Душа моя. Краснодар. 1999. № 12.</a:t>
            </a:r>
          </a:p>
          <a:p>
            <a:pPr marL="0" indent="0" algn="just">
              <a:buNone/>
            </a:pPr>
            <a:r>
              <a:rPr lang="ru-RU" dirty="0" smtClean="0">
                <a:latin typeface="Times New Roman" panose="02020603050405020304" pitchFamily="18" charset="0"/>
                <a:cs typeface="Times New Roman" panose="02020603050405020304" pitchFamily="18" charset="0"/>
              </a:rPr>
              <a:t>4. Торосян В.Г. Жизнь в культуре как непрерывное образование // Материалы II Всероссийского философского конгресса. Екатеринбург, 1999.</a:t>
            </a:r>
          </a:p>
          <a:p>
            <a:pPr marL="0" indent="0" algn="just">
              <a:buNone/>
            </a:pPr>
            <a:endParaRPr lang="ru-RU" dirty="0" smtClean="0">
              <a:latin typeface="Times New Roman" panose="02020603050405020304" pitchFamily="18" charset="0"/>
              <a:cs typeface="Times New Roman" panose="02020603050405020304" pitchFamily="18" charset="0"/>
            </a:endParaRPr>
          </a:p>
          <a:p>
            <a:pPr marL="0" indent="0">
              <a:buNone/>
            </a:pPr>
            <a:endParaRPr lang="ru-RU" dirty="0"/>
          </a:p>
        </p:txBody>
      </p:sp>
    </p:spTree>
    <p:extLst>
      <p:ext uri="{BB962C8B-B14F-4D97-AF65-F5344CB8AC3E}">
        <p14:creationId xmlns:p14="http://schemas.microsoft.com/office/powerpoint/2010/main" val="2919237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ctr">
              <a:buNone/>
            </a:pPr>
            <a:endParaRPr lang="ru-RU" sz="8800" dirty="0" smtClean="0">
              <a:latin typeface="Times New Roman" panose="02020603050405020304" pitchFamily="18" charset="0"/>
              <a:cs typeface="Times New Roman" panose="02020603050405020304" pitchFamily="18" charset="0"/>
            </a:endParaRPr>
          </a:p>
          <a:p>
            <a:pPr marL="0" indent="0" algn="ctr">
              <a:buNone/>
            </a:pPr>
            <a:r>
              <a:rPr lang="ru-RU" sz="8800" dirty="0" smtClean="0">
                <a:latin typeface="Times New Roman" panose="02020603050405020304" pitchFamily="18" charset="0"/>
                <a:cs typeface="Times New Roman" panose="02020603050405020304" pitchFamily="18" charset="0"/>
              </a:rPr>
              <a:t>СПАСИБО ЗА ВНИМАНИЕ!</a:t>
            </a:r>
            <a:endParaRPr lang="ru-RU"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513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endParaRPr lang="ru-RU" sz="2400" dirty="0" smtClean="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Есть, безусловно, и положительная сторона в изменениях, охвативших российское образование. После того, как была упразднена государственная монополия на образование, стали возникать новые учебные заведения с нестандартной программой и самими принципами образования, с творческими, ищущими преподавателями. </a:t>
            </a:r>
          </a:p>
          <a:p>
            <a:pPr marL="0" indent="0" algn="just">
              <a:buNone/>
            </a:pPr>
            <a:r>
              <a:rPr lang="ru-RU" sz="2400" dirty="0" smtClean="0">
                <a:latin typeface="Times New Roman" panose="02020603050405020304" pitchFamily="18" charset="0"/>
                <a:cs typeface="Times New Roman" panose="02020603050405020304" pitchFamily="18" charset="0"/>
              </a:rPr>
              <a:t>Платная система образования, неизбежно возникавшая наряду с государственной, преодолевая проблемы жесткой борьбы за выживание, козни, нередко чинимые против коммерческих школ, гимназий и вузов, все же прошла «естественный отбор», в той или иной степени поставивший все на свои места. Учебные заведения, успешно выдержавшие конкуренцию с сомнительными заведениями по выколачиванию денег, смогли привлечь профессионалов высокого класса – сравнительно высокой оплатой, простором для творческой работы.</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062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
        <p:nvSpPr>
          <p:cNvPr id="5" name="Прямоугольник 4"/>
          <p:cNvSpPr/>
          <p:nvPr/>
        </p:nvSpPr>
        <p:spPr>
          <a:xfrm>
            <a:off x="0" y="6309320"/>
            <a:ext cx="1597968" cy="5486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0" y="6309320"/>
            <a:ext cx="1713384" cy="548680"/>
          </a:xfrm>
          <a:prstGeom prst="rect">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740352" y="6309320"/>
            <a:ext cx="1403648" cy="548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31329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0" y="620688"/>
            <a:ext cx="9144000" cy="52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73136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buNone/>
            </a:pPr>
            <a:endParaRPr lang="ru-RU" sz="2400" dirty="0">
              <a:latin typeface="Times New Roman" panose="02020603050405020304" pitchFamily="18" charset="0"/>
              <a:cs typeface="Times New Roman" panose="02020603050405020304" pitchFamily="18" charset="0"/>
            </a:endParaRPr>
          </a:p>
          <a:p>
            <a:pPr marL="0" indent="0" algn="just">
              <a:buNone/>
            </a:pPr>
            <a:r>
              <a:rPr lang="ru-RU" sz="2400" dirty="0" smtClean="0">
                <a:latin typeface="Times New Roman" panose="02020603050405020304" pitchFamily="18" charset="0"/>
                <a:cs typeface="Times New Roman" panose="02020603050405020304" pitchFamily="18" charset="0"/>
              </a:rPr>
              <a:t>Весьма характерно, что уже в 1990-е гг. некоторые студенты вузов, в которых практиковались новые формы работы с упором на самостоятельность, писали жалобы, что они не хотят новых форм, так как не привыкли к ним, и их удовлетворяет зубрежка. Не менее характерно, что не только старики, но и многие молодые люди убеждены, что мутный поток, захлестнувший нашу литературу, прессу и телевидение, вызван снятием «железного занавеса». Думается, однако, что виновато в первую очередь не отсутствие «занавеса», а слишком долгое его присутствие, сделавшее многих представителей некогда «самого читающего в мире народа» неспособными отделять «зерна от плевел» в условиях свободы от постоянной идеологической накачки.</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47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normAutofit/>
          </a:bodyPr>
          <a:lstStyle/>
          <a:p>
            <a:pPr marL="0" indent="0" algn="just">
              <a:buNone/>
            </a:pPr>
            <a:r>
              <a:rPr lang="ru-RU" sz="2400" dirty="0" smtClean="0">
                <a:latin typeface="Times New Roman" panose="02020603050405020304" pitchFamily="18" charset="0"/>
                <a:cs typeface="Times New Roman" panose="02020603050405020304" pitchFamily="18" charset="0"/>
              </a:rPr>
              <a:t>В новых условиях смогли продолжить свои исследования педагоги и философы, еще до перестройки выдвигавшие интересные идеи и проводившие давно назревшие эксперименты. На концептуальном уровне особо следует выделить безвременно ушедшего </a:t>
            </a:r>
            <a:r>
              <a:rPr lang="ru-RU" sz="2400" b="1" dirty="0" smtClean="0">
                <a:latin typeface="Times New Roman" panose="02020603050405020304" pitchFamily="18" charset="0"/>
                <a:cs typeface="Times New Roman" panose="02020603050405020304" pitchFamily="18" charset="0"/>
              </a:rPr>
              <a:t>Г.П. Щедровицкого</a:t>
            </a:r>
            <a:r>
              <a:rPr lang="ru-RU" sz="2400" dirty="0" smtClean="0">
                <a:latin typeface="Times New Roman" panose="02020603050405020304" pitchFamily="18" charset="0"/>
                <a:cs typeface="Times New Roman" panose="02020603050405020304" pitchFamily="18" charset="0"/>
              </a:rPr>
              <a:t>, еще в 1960-е гг. начавшего в Сибири удивительные методологические семинары; академика педагогики </a:t>
            </a:r>
            <a:r>
              <a:rPr lang="ru-RU" sz="2400" b="1" dirty="0" smtClean="0">
                <a:latin typeface="Times New Roman" panose="02020603050405020304" pitchFamily="18" charset="0"/>
                <a:cs typeface="Times New Roman" panose="02020603050405020304" pitchFamily="18" charset="0"/>
              </a:rPr>
              <a:t>В. Зинченко</a:t>
            </a:r>
            <a:r>
              <a:rPr lang="ru-RU" sz="2400" dirty="0" smtClean="0">
                <a:latin typeface="Times New Roman" panose="02020603050405020304" pitchFamily="18" charset="0"/>
                <a:cs typeface="Times New Roman" panose="02020603050405020304" pitchFamily="18" charset="0"/>
              </a:rPr>
              <a:t>, очень интересно разрабатывавшего ее психологические основания. Являясь одним из руководителей Института Человека, он исследовал проблемы образования как органичного компонента человеческой сущности.</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17032"/>
            <a:ext cx="403244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17032"/>
            <a:ext cx="4054112" cy="2978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274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9144000" cy="6858000"/>
          </a:xfrm>
        </p:spPr>
        <p:txBody>
          <a:bodyPr/>
          <a:lstStyle/>
          <a:p>
            <a:pPr marL="0" indent="0">
              <a:buNone/>
            </a:pPr>
            <a:r>
              <a:rPr lang="ru-RU" sz="2400" dirty="0" smtClean="0">
                <a:latin typeface="Times New Roman" panose="02020603050405020304" pitchFamily="18" charset="0"/>
                <a:cs typeface="Times New Roman" panose="02020603050405020304" pitchFamily="18" charset="0"/>
              </a:rPr>
              <a:t>Еще в советские годы была разработана концепция образования (</a:t>
            </a:r>
            <a:r>
              <a:rPr lang="ru-RU" sz="2400" b="1" dirty="0" smtClean="0">
                <a:latin typeface="Times New Roman" panose="02020603050405020304" pitchFamily="18" charset="0"/>
                <a:cs typeface="Times New Roman" panose="02020603050405020304" pitchFamily="18" charset="0"/>
              </a:rPr>
              <a:t>В. Краевский, И. </a:t>
            </a:r>
            <a:r>
              <a:rPr lang="ru-RU" sz="2400" b="1" dirty="0" err="1" smtClean="0">
                <a:latin typeface="Times New Roman" panose="02020603050405020304" pitchFamily="18" charset="0"/>
                <a:cs typeface="Times New Roman" panose="02020603050405020304" pitchFamily="18" charset="0"/>
              </a:rPr>
              <a:t>Лернер</a:t>
            </a:r>
            <a:r>
              <a:rPr lang="ru-RU" sz="2400" b="1" dirty="0" smtClean="0">
                <a:latin typeface="Times New Roman" panose="02020603050405020304" pitchFamily="18" charset="0"/>
                <a:cs typeface="Times New Roman" panose="02020603050405020304" pitchFamily="18" charset="0"/>
              </a:rPr>
              <a:t>, М.Н. </a:t>
            </a:r>
            <a:r>
              <a:rPr lang="ru-RU" sz="2400" b="1" dirty="0" err="1" smtClean="0">
                <a:latin typeface="Times New Roman" panose="02020603050405020304" pitchFamily="18" charset="0"/>
                <a:cs typeface="Times New Roman" panose="02020603050405020304" pitchFamily="18" charset="0"/>
              </a:rPr>
              <a:t>Скаткин</a:t>
            </a:r>
            <a:r>
              <a:rPr lang="ru-RU" sz="2400" dirty="0" smtClean="0">
                <a:latin typeface="Times New Roman" panose="02020603050405020304" pitchFamily="18" charset="0"/>
                <a:cs typeface="Times New Roman" panose="02020603050405020304" pitchFamily="18" charset="0"/>
              </a:rPr>
              <a:t>), в которой глобальной целью обучения является усвоение юным поколением социального опыта, включающего: 1) знания о природе, обществе, технике, человеке, способах деятельности; 2) приобретение навыков в осуществлении известных способов деятельности; 3) опыт творческой деятельности; 4) опыт эмоционально-ценностного отношения к миру и деятельности.</a:t>
            </a:r>
          </a:p>
          <a:p>
            <a:pPr marL="0" indent="0">
              <a:buNone/>
            </a:pPr>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958852"/>
            <a:ext cx="3203848" cy="3899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958852"/>
            <a:ext cx="2952328" cy="3899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96952"/>
            <a:ext cx="2987824" cy="386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371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2308</Words>
  <Application>Microsoft Office PowerPoint</Application>
  <PresentationFormat>Экран (4:3)</PresentationFormat>
  <Paragraphs>85</Paragraphs>
  <Slides>31</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31</vt:i4>
      </vt:variant>
    </vt:vector>
  </HeadingPairs>
  <TitlesOfParts>
    <vt:vector size="32"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мск</dc:creator>
  <cp:lastModifiedBy>мск</cp:lastModifiedBy>
  <cp:revision>32</cp:revision>
  <dcterms:created xsi:type="dcterms:W3CDTF">2017-05-13T17:44:07Z</dcterms:created>
  <dcterms:modified xsi:type="dcterms:W3CDTF">2017-05-14T16:18:10Z</dcterms:modified>
</cp:coreProperties>
</file>